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3"/>
  </p:notesMasterIdLst>
  <p:sldIdLst>
    <p:sldId id="256" r:id="rId2"/>
    <p:sldId id="290" r:id="rId3"/>
    <p:sldId id="292" r:id="rId4"/>
    <p:sldId id="291" r:id="rId5"/>
    <p:sldId id="257" r:id="rId6"/>
    <p:sldId id="381" r:id="rId7"/>
    <p:sldId id="380" r:id="rId8"/>
    <p:sldId id="382" r:id="rId9"/>
    <p:sldId id="383" r:id="rId10"/>
    <p:sldId id="295" r:id="rId11"/>
    <p:sldId id="296" r:id="rId12"/>
    <p:sldId id="388" r:id="rId13"/>
    <p:sldId id="387" r:id="rId14"/>
    <p:sldId id="298" r:id="rId15"/>
    <p:sldId id="377" r:id="rId16"/>
    <p:sldId id="258" r:id="rId17"/>
    <p:sldId id="260" r:id="rId18"/>
    <p:sldId id="299" r:id="rId19"/>
    <p:sldId id="394" r:id="rId20"/>
    <p:sldId id="281" r:id="rId21"/>
    <p:sldId id="385" r:id="rId22"/>
    <p:sldId id="391" r:id="rId23"/>
    <p:sldId id="392" r:id="rId24"/>
    <p:sldId id="282" r:id="rId25"/>
    <p:sldId id="300" r:id="rId26"/>
    <p:sldId id="280" r:id="rId27"/>
    <p:sldId id="371" r:id="rId28"/>
    <p:sldId id="279" r:id="rId29"/>
    <p:sldId id="302" r:id="rId30"/>
    <p:sldId id="305" r:id="rId31"/>
    <p:sldId id="306" r:id="rId32"/>
    <p:sldId id="301" r:id="rId33"/>
    <p:sldId id="395" r:id="rId34"/>
    <p:sldId id="261" r:id="rId35"/>
    <p:sldId id="273" r:id="rId36"/>
    <p:sldId id="404" r:id="rId37"/>
    <p:sldId id="405" r:id="rId38"/>
    <p:sldId id="406" r:id="rId39"/>
    <p:sldId id="407" r:id="rId40"/>
    <p:sldId id="409" r:id="rId41"/>
    <p:sldId id="408" r:id="rId42"/>
    <p:sldId id="410" r:id="rId43"/>
    <p:sldId id="373" r:id="rId44"/>
    <p:sldId id="389" r:id="rId45"/>
    <p:sldId id="390" r:id="rId46"/>
    <p:sldId id="312" r:id="rId47"/>
    <p:sldId id="415" r:id="rId48"/>
    <p:sldId id="412" r:id="rId49"/>
    <p:sldId id="416" r:id="rId50"/>
    <p:sldId id="417" r:id="rId51"/>
    <p:sldId id="418" r:id="rId52"/>
    <p:sldId id="319" r:id="rId53"/>
    <p:sldId id="318" r:id="rId54"/>
    <p:sldId id="322" r:id="rId55"/>
    <p:sldId id="323" r:id="rId56"/>
    <p:sldId id="321" r:id="rId57"/>
    <p:sldId id="320" r:id="rId58"/>
    <p:sldId id="324" r:id="rId59"/>
    <p:sldId id="340" r:id="rId60"/>
    <p:sldId id="327" r:id="rId61"/>
    <p:sldId id="329" r:id="rId62"/>
    <p:sldId id="330" r:id="rId63"/>
    <p:sldId id="331" r:id="rId64"/>
    <p:sldId id="332" r:id="rId65"/>
    <p:sldId id="333" r:id="rId66"/>
    <p:sldId id="335" r:id="rId67"/>
    <p:sldId id="336" r:id="rId68"/>
    <p:sldId id="337" r:id="rId69"/>
    <p:sldId id="338" r:id="rId70"/>
    <p:sldId id="339" r:id="rId71"/>
    <p:sldId id="341" r:id="rId72"/>
    <p:sldId id="342" r:id="rId73"/>
    <p:sldId id="351" r:id="rId74"/>
    <p:sldId id="343" r:id="rId75"/>
    <p:sldId id="344" r:id="rId76"/>
    <p:sldId id="345" r:id="rId77"/>
    <p:sldId id="346" r:id="rId78"/>
    <p:sldId id="348" r:id="rId79"/>
    <p:sldId id="350" r:id="rId80"/>
    <p:sldId id="349" r:id="rId81"/>
    <p:sldId id="375" r:id="rId82"/>
    <p:sldId id="374" r:id="rId83"/>
    <p:sldId id="354" r:id="rId84"/>
    <p:sldId id="353" r:id="rId85"/>
    <p:sldId id="356" r:id="rId86"/>
    <p:sldId id="419" r:id="rId87"/>
    <p:sldId id="357" r:id="rId88"/>
    <p:sldId id="358" r:id="rId89"/>
    <p:sldId id="359" r:id="rId90"/>
    <p:sldId id="360" r:id="rId91"/>
    <p:sldId id="376" r:id="rId92"/>
    <p:sldId id="288" r:id="rId93"/>
    <p:sldId id="424" r:id="rId94"/>
    <p:sldId id="365" r:id="rId95"/>
    <p:sldId id="362" r:id="rId96"/>
    <p:sldId id="366" r:id="rId97"/>
    <p:sldId id="420" r:id="rId98"/>
    <p:sldId id="368" r:id="rId99"/>
    <p:sldId id="369" r:id="rId100"/>
    <p:sldId id="370" r:id="rId101"/>
    <p:sldId id="425" r:id="rId10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47" autoAdjust="0"/>
    <p:restoredTop sz="86627" autoAdjust="0"/>
  </p:normalViewPr>
  <p:slideViewPr>
    <p:cSldViewPr>
      <p:cViewPr varScale="1">
        <p:scale>
          <a:sx n="74" d="100"/>
          <a:sy n="74" d="100"/>
        </p:scale>
        <p:origin x="-116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6982B-FACD-4559-ADCD-2916D1568876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345FB-0D94-4F84-B978-A56C4540A0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6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about adding last</a:t>
            </a:r>
            <a:r>
              <a:rPr lang="en-US" baseline="0" dirty="0" smtClean="0"/>
              <a:t> bullet – if you add, go over all agenda slides</a:t>
            </a:r>
          </a:p>
          <a:p>
            <a:r>
              <a:rPr lang="en-US" baseline="0" dirty="0" smtClean="0"/>
              <a:t>One slide on model</a:t>
            </a:r>
          </a:p>
          <a:p>
            <a:r>
              <a:rPr lang="en-US" baseline="0" dirty="0" smtClean="0"/>
              <a:t>Impossibility</a:t>
            </a:r>
          </a:p>
          <a:p>
            <a:r>
              <a:rPr lang="en-US" baseline="0" smtClean="0"/>
              <a:t>One slide on &lt;&gt;P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438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Fix math, \includes, \cup \in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789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math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0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and write should return C’?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8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071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87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45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3935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360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37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לשנות</a:t>
            </a:r>
            <a:r>
              <a:rPr lang="he-IL" baseline="0" dirty="0" smtClean="0"/>
              <a:t> ל</a:t>
            </a:r>
            <a:r>
              <a:rPr lang="en-US" baseline="0" dirty="0" err="1" smtClean="0"/>
              <a:t>unavilible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41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308596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434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07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7375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94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452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148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2748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999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Unpassable in </a:t>
            </a:r>
            <a:r>
              <a:rPr lang="en-US" dirty="0" err="1" smtClean="0"/>
              <a:t>Asy</a:t>
            </a:r>
            <a:r>
              <a:rPr lang="en-US" dirty="0" smtClean="0"/>
              <a:t> systems</a:t>
            </a:r>
          </a:p>
          <a:p>
            <a:r>
              <a:rPr lang="en-US" dirty="0" smtClean="0"/>
              <a:t>We</a:t>
            </a:r>
            <a:r>
              <a:rPr lang="en-US" baseline="0" dirty="0" smtClean="0"/>
              <a:t> have to coordinate between the clients..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360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NICE PICTURE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8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Animate write by client 1 to 1,2,3, read by client 2 to 3,4,5</a:t>
            </a:r>
          </a:p>
          <a:p>
            <a:r>
              <a:rPr lang="en-US" baseline="0" dirty="0" smtClean="0"/>
              <a:t>Failures of minority tolerated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067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Contain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comparable. </a:t>
            </a:r>
          </a:p>
          <a:p>
            <a:r>
              <a:rPr lang="en-US" dirty="0" smtClean="0"/>
              <a:t>Union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joint.</a:t>
            </a:r>
          </a:p>
          <a:p>
            <a:endParaRPr lang="en-US" dirty="0" smtClean="0"/>
          </a:p>
          <a:p>
            <a:r>
              <a:rPr lang="en-US" dirty="0" smtClean="0"/>
              <a:t>We do not need to be able to solve agreement.</a:t>
            </a:r>
            <a:br>
              <a:rPr lang="en-US" dirty="0" smtClean="0"/>
            </a:br>
            <a:r>
              <a:rPr lang="en-US" dirty="0" err="1" smtClean="0"/>
              <a:t>Latiice</a:t>
            </a:r>
            <a:r>
              <a:rPr lang="en-US" baseline="0" dirty="0" smtClean="0"/>
              <a:t> agreement is </a:t>
            </a:r>
            <a:r>
              <a:rPr lang="en-US" baseline="0" dirty="0" err="1" smtClean="0"/>
              <a:t>enouth</a:t>
            </a:r>
            <a:r>
              <a:rPr lang="en-US" baseline="0" dirty="0" smtClean="0"/>
              <a:t> for </a:t>
            </a:r>
            <a:r>
              <a:rPr lang="en-US" baseline="0" dirty="0" err="1" smtClean="0"/>
              <a:t>reconfoguration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348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39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65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subset</a:t>
            </a:r>
            <a:r>
              <a:rPr lang="en-US" baseline="0" dirty="0" smtClean="0"/>
              <a:t> is united to a configuration.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65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LOOP PSEUDO-CODE</a:t>
            </a:r>
          </a:p>
          <a:p>
            <a:r>
              <a:rPr lang="en-US" dirty="0" smtClean="0"/>
              <a:t>Track by the size of the configurations </a:t>
            </a:r>
          </a:p>
          <a:p>
            <a:r>
              <a:rPr lang="en-US" dirty="0" smtClean="0"/>
              <a:t>Add the union of every</a:t>
            </a:r>
            <a:r>
              <a:rPr lang="en-US" baseline="0" dirty="0" smtClean="0"/>
              <a:t> returned subset to </a:t>
            </a:r>
            <a:r>
              <a:rPr lang="en-US" dirty="0" smtClean="0">
                <a:solidFill>
                  <a:srgbClr val="7030A0"/>
                </a:solidFill>
              </a:rPr>
              <a:t>speculation.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he-IL" dirty="0" smtClean="0">
                <a:solidFill>
                  <a:srgbClr val="7030A0"/>
                </a:solidFill>
              </a:rPr>
              <a:t>אין</a:t>
            </a:r>
            <a:r>
              <a:rPr lang="he-IL" baseline="0" dirty="0" smtClean="0">
                <a:solidFill>
                  <a:srgbClr val="7030A0"/>
                </a:solidFill>
              </a:rPr>
              <a:t> פה התייחסות </a:t>
            </a:r>
            <a:r>
              <a:rPr lang="he-IL" baseline="0" dirty="0" err="1" smtClean="0">
                <a:solidFill>
                  <a:srgbClr val="7030A0"/>
                </a:solidFill>
              </a:rPr>
              <a:t>ליט</a:t>
            </a:r>
            <a:r>
              <a:rPr lang="he-IL" baseline="0" dirty="0" smtClean="0">
                <a:solidFill>
                  <a:srgbClr val="7030A0"/>
                </a:solidFill>
              </a:rPr>
              <a:t> שאומר להתחיל מהתחלה..</a:t>
            </a:r>
            <a:r>
              <a:rPr lang="en-US" baseline="0" dirty="0" smtClean="0">
                <a:solidFill>
                  <a:srgbClr val="7030A0"/>
                </a:solidFill>
              </a:rPr>
              <a:t/>
            </a:r>
            <a:br>
              <a:rPr lang="en-US" baseline="0" dirty="0" smtClean="0">
                <a:solidFill>
                  <a:srgbClr val="7030A0"/>
                </a:solidFill>
              </a:rPr>
            </a:br>
            <a:r>
              <a:rPr lang="he-IL" baseline="0" dirty="0" smtClean="0">
                <a:solidFill>
                  <a:srgbClr val="7030A0"/>
                </a:solidFill>
              </a:rPr>
              <a:t>מסובך מידי להסביר!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1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Track by the size of the configurations </a:t>
            </a:r>
          </a:p>
          <a:p>
            <a:r>
              <a:rPr lang="en-US" dirty="0" smtClean="0"/>
              <a:t>Add the union of every</a:t>
            </a:r>
            <a:r>
              <a:rPr lang="en-US" baseline="0" dirty="0" smtClean="0"/>
              <a:t> returned subset to </a:t>
            </a:r>
            <a:r>
              <a:rPr lang="en-US" dirty="0" smtClean="0">
                <a:solidFill>
                  <a:srgbClr val="7030A0"/>
                </a:solidFill>
              </a:rPr>
              <a:t>speculation.</a:t>
            </a:r>
          </a:p>
          <a:p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Similar in all operations </a:t>
            </a: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 So</a:t>
            </a:r>
            <a:r>
              <a:rPr lang="en-US" baseline="0" dirty="0" smtClean="0">
                <a:solidFill>
                  <a:srgbClr val="7030A0"/>
                </a:solidFill>
                <a:sym typeface="Wingdings" panose="05000000000000000000" pitchFamily="2" charset="2"/>
              </a:rPr>
              <a:t> I will skip it.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1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The order</a:t>
            </a:r>
            <a:r>
              <a:rPr lang="en-US" baseline="0" dirty="0" smtClean="0">
                <a:solidFill>
                  <a:srgbClr val="7030A0"/>
                </a:solidFill>
              </a:rPr>
              <a:t> is important</a:t>
            </a:r>
            <a:endParaRPr lang="en-US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1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18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21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23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CONTINUE TO SPLIT BRAIN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985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he-IL" dirty="0" smtClean="0"/>
          </a:p>
          <a:p>
            <a:pPr algn="r" rtl="1"/>
            <a:r>
              <a:rPr lang="he-IL" dirty="0" err="1" smtClean="0"/>
              <a:t>אצלינו</a:t>
            </a:r>
            <a:r>
              <a:rPr lang="he-IL" baseline="0" dirty="0" smtClean="0"/>
              <a:t> יש </a:t>
            </a:r>
            <a:r>
              <a:rPr lang="en-US" baseline="0" dirty="0" smtClean="0"/>
              <a:t>N</a:t>
            </a:r>
          </a:p>
          <a:p>
            <a:pPr algn="r" rtl="1"/>
            <a:r>
              <a:rPr lang="he-IL" baseline="0" dirty="0" err="1" smtClean="0"/>
              <a:t>קונפיגרציות</a:t>
            </a:r>
            <a:endParaRPr lang="he-IL" baseline="0" dirty="0" smtClean="0"/>
          </a:p>
          <a:p>
            <a:pPr algn="r" rtl="1"/>
            <a:r>
              <a:rPr lang="he-IL" baseline="0" dirty="0" smtClean="0"/>
              <a:t>ופעולה 1 בכולם חוץ מהראשונה.</a:t>
            </a:r>
          </a:p>
          <a:p>
            <a:pPr algn="r" rtl="1"/>
            <a:r>
              <a:rPr lang="he-IL" baseline="0" dirty="0" smtClean="0"/>
              <a:t>בראשונה </a:t>
            </a:r>
            <a:r>
              <a:rPr lang="en-US" baseline="0" dirty="0" smtClean="0"/>
              <a:t>n</a:t>
            </a:r>
          </a:p>
          <a:p>
            <a:pPr algn="r" rtl="1"/>
            <a:endParaRPr lang="en-US" baseline="0" dirty="0" smtClean="0"/>
          </a:p>
          <a:p>
            <a:pPr algn="r" rtl="1"/>
            <a:r>
              <a:rPr lang="he-IL" baseline="0" dirty="0" smtClean="0"/>
              <a:t>לא ברור עם יש טעם להוריד את מספר ה</a:t>
            </a:r>
          </a:p>
          <a:p>
            <a:pPr algn="r" rtl="1"/>
            <a:r>
              <a:rPr lang="en-US" baseline="0" dirty="0" smtClean="0"/>
              <a:t>Collects</a:t>
            </a:r>
            <a:endParaRPr lang="he-IL" baseline="0" dirty="0" smtClean="0"/>
          </a:p>
          <a:p>
            <a:pPr algn="r" rtl="1"/>
            <a:r>
              <a:rPr lang="he-IL" baseline="0" dirty="0" smtClean="0"/>
              <a:t>מכיוון שגם כך צריך לקרוא ולכתוב ולעשות </a:t>
            </a:r>
            <a:r>
              <a:rPr lang="en-US" baseline="0" dirty="0" smtClean="0"/>
              <a:t>expire.</a:t>
            </a:r>
          </a:p>
          <a:p>
            <a:pPr algn="r" rtl="1"/>
            <a:r>
              <a:rPr lang="he-IL" baseline="0" dirty="0" smtClean="0"/>
              <a:t>אולי זה טוב ל </a:t>
            </a:r>
            <a:r>
              <a:rPr lang="en-US" baseline="0" dirty="0" smtClean="0"/>
              <a:t>lattice agreement.</a:t>
            </a:r>
          </a:p>
          <a:p>
            <a:pPr algn="r" rtl="1"/>
            <a:endParaRPr lang="en-US" baseline="0" dirty="0" smtClean="0"/>
          </a:p>
          <a:p>
            <a:pPr algn="r" rtl="1"/>
            <a:endParaRPr lang="he-IL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042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הם</a:t>
            </a:r>
            <a:r>
              <a:rPr lang="he-IL" baseline="0" dirty="0" smtClean="0"/>
              <a:t> מריצים את </a:t>
            </a:r>
            <a:r>
              <a:rPr lang="en-US" dirty="0" smtClean="0"/>
              <a:t>Lattice Agreement</a:t>
            </a:r>
            <a:r>
              <a:rPr lang="he-IL" dirty="0" smtClean="0"/>
              <a:t> רק בהתחלה, אבל הם</a:t>
            </a:r>
            <a:r>
              <a:rPr lang="he-IL" baseline="0" dirty="0" smtClean="0"/>
              <a:t> בכלל לא מדברים על </a:t>
            </a:r>
            <a:r>
              <a:rPr lang="en-US" dirty="0" err="1" smtClean="0"/>
              <a:t>reconfigurability</a:t>
            </a:r>
            <a:endParaRPr lang="he-IL" dirty="0" smtClean="0"/>
          </a:p>
          <a:p>
            <a:pPr algn="r" rtl="1"/>
            <a:endParaRPr lang="he-IL" dirty="0" smtClean="0"/>
          </a:p>
          <a:p>
            <a:pPr algn="r" rt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6976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he-IL" dirty="0" smtClean="0"/>
              <a:t>הם</a:t>
            </a:r>
            <a:r>
              <a:rPr lang="he-IL" baseline="0" dirty="0" smtClean="0"/>
              <a:t> מריצים את </a:t>
            </a:r>
            <a:r>
              <a:rPr lang="en-US" dirty="0" smtClean="0"/>
              <a:t>Lattice Agreement</a:t>
            </a:r>
            <a:r>
              <a:rPr lang="he-IL" dirty="0" smtClean="0"/>
              <a:t> רק בהתחלה, אבל הם</a:t>
            </a:r>
            <a:r>
              <a:rPr lang="he-IL" baseline="0" dirty="0" smtClean="0"/>
              <a:t> בכלל לא מדברים על </a:t>
            </a:r>
            <a:r>
              <a:rPr lang="en-US" dirty="0" err="1" smtClean="0"/>
              <a:t>reconfigurability</a:t>
            </a:r>
            <a:endParaRPr lang="he-IL" dirty="0" smtClean="0"/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לא מספיק להריץ את</a:t>
            </a:r>
            <a:r>
              <a:rPr lang="he-IL" baseline="0" dirty="0" smtClean="0"/>
              <a:t> ההסכמה רק </a:t>
            </a:r>
            <a:r>
              <a:rPr lang="he-IL" baseline="0" dirty="0" err="1" smtClean="0"/>
              <a:t>בקונפיגורצה</a:t>
            </a:r>
            <a:r>
              <a:rPr lang="he-IL" baseline="0" dirty="0" smtClean="0"/>
              <a:t> הראשונה כי לקוחות  יכולים להתחיל בכל קונפיגורציה (במקרה הגרוע).</a:t>
            </a:r>
            <a:endParaRPr lang="he-IL" dirty="0" smtClean="0"/>
          </a:p>
          <a:p>
            <a:pPr algn="r" rtl="1"/>
            <a:endParaRPr lang="he-IL" dirty="0" smtClean="0"/>
          </a:p>
          <a:p>
            <a:pPr algn="r" rtl="1"/>
            <a:r>
              <a:rPr lang="he-IL" dirty="0" smtClean="0"/>
              <a:t>יש עוד</a:t>
            </a:r>
            <a:r>
              <a:rPr lang="he-IL" baseline="0" dirty="0" smtClean="0"/>
              <a:t> קצת פרטים שאני לא אפרט: הביט שאומר לזרוק </a:t>
            </a:r>
            <a:r>
              <a:rPr lang="he-IL" baseline="0" dirty="0" err="1" smtClean="0"/>
              <a:t>הכל</a:t>
            </a:r>
            <a:r>
              <a:rPr lang="he-IL" baseline="0" dirty="0" smtClean="0"/>
              <a:t> ולהתחיל מהתחלה + לרוץ על </a:t>
            </a:r>
            <a:r>
              <a:rPr lang="he-IL" baseline="0" dirty="0" err="1" smtClean="0"/>
              <a:t>הקונפיגורציות</a:t>
            </a:r>
            <a:r>
              <a:rPr lang="he-IL" baseline="0" dirty="0" smtClean="0"/>
              <a:t> לפי הגודל.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1636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will demonstrate it in a minute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99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98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about adding last</a:t>
            </a:r>
            <a:r>
              <a:rPr lang="en-US" baseline="0" dirty="0" smtClean="0"/>
              <a:t> bullet – if you add, go over all agenda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55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12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2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51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Fix math, \includes, \cup \in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Can we write</a:t>
            </a:r>
            <a:r>
              <a:rPr lang="en-US" baseline="0" dirty="0" smtClean="0"/>
              <a:t> it a sequential specification?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345FB-0D94-4F84-B978-A56C4540A03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2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0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3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9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1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6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7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39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29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4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88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1CDA3-B0C9-462A-AFBA-D5C5A2B1841D}" type="datetimeFigureOut">
              <a:rPr lang="en-US" smtClean="0"/>
              <a:pPr/>
              <a:t>13/04/2016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D565C-417E-44FE-92A1-1DE8F4219F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7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Dynamic Storage Reconfiguration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Alexander </a:t>
            </a:r>
            <a:r>
              <a:rPr lang="en-US" dirty="0" err="1" smtClean="0"/>
              <a:t>Spiegelman</a:t>
            </a:r>
            <a:r>
              <a:rPr lang="en-US" dirty="0" smtClean="0"/>
              <a:t>, </a:t>
            </a:r>
            <a:r>
              <a:rPr lang="en-US" dirty="0" err="1" smtClean="0"/>
              <a:t>Idit</a:t>
            </a:r>
            <a:r>
              <a:rPr lang="en-US" dirty="0" smtClean="0"/>
              <a:t> Keidar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But, Be Careful!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95846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388351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290602" y="2246354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3854515" y="3941855"/>
            <a:ext cx="627497" cy="1183857"/>
            <a:chOff x="4932363" y="2824164"/>
            <a:chExt cx="561975" cy="1111250"/>
          </a:xfrm>
        </p:grpSpPr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20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9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768781" y="3919443"/>
            <a:ext cx="627497" cy="1183857"/>
            <a:chOff x="4932363" y="2824164"/>
            <a:chExt cx="561975" cy="1111250"/>
          </a:xfrm>
        </p:grpSpPr>
        <p:grpSp>
          <p:nvGrpSpPr>
            <p:cNvPr id="23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2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24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4</a:t>
              </a:r>
              <a:endParaRPr lang="en-US" altLang="en-US" sz="24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672695" y="4190621"/>
            <a:ext cx="627497" cy="1183857"/>
            <a:chOff x="4932363" y="2824164"/>
            <a:chExt cx="561975" cy="1111250"/>
          </a:xfrm>
        </p:grpSpPr>
        <p:grpSp>
          <p:nvGrpSpPr>
            <p:cNvPr id="28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30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29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5</a:t>
              </a:r>
              <a:endParaRPr lang="en-US" altLang="en-US" sz="2400" dirty="0"/>
            </a:p>
          </p:txBody>
        </p:sp>
      </p:grpSp>
      <p:sp>
        <p:nvSpPr>
          <p:cNvPr id="32" name="Line 44"/>
          <p:cNvSpPr>
            <a:spLocks noChangeShapeType="1"/>
          </p:cNvSpPr>
          <p:nvPr/>
        </p:nvSpPr>
        <p:spPr bwMode="auto">
          <a:xfrm rot="1796206" flipH="1">
            <a:off x="5579501" y="2713010"/>
            <a:ext cx="509860" cy="1269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34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32093" y="2346861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2035647" y="2764958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6516216" y="299695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write</a:t>
            </a:r>
            <a:endParaRPr lang="en-US" sz="2400" dirty="0"/>
          </a:p>
        </p:txBody>
      </p:sp>
      <p:pic>
        <p:nvPicPr>
          <p:cNvPr id="56" name="Picture 18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528" y="4060826"/>
            <a:ext cx="694856" cy="131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18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640" y="4120019"/>
            <a:ext cx="664722" cy="12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1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36" y="4303248"/>
            <a:ext cx="210967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1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905" y="4409840"/>
            <a:ext cx="212858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 Box 53"/>
          <p:cNvSpPr txBox="1">
            <a:spLocks noChangeArrowheads="1"/>
          </p:cNvSpPr>
          <p:nvPr/>
        </p:nvSpPr>
        <p:spPr bwMode="auto">
          <a:xfrm>
            <a:off x="2395112" y="4246594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aseline="0" dirty="0" smtClean="0"/>
              <a:t>1</a:t>
            </a:r>
            <a:endParaRPr lang="en-US" altLang="en-US" sz="2400" dirty="0"/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3249932" y="439722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 smtClean="0"/>
              <a:t>2</a:t>
            </a:r>
            <a:endParaRPr lang="en-US" altLang="en-US" sz="2400" dirty="0"/>
          </a:p>
        </p:txBody>
      </p:sp>
      <p:sp>
        <p:nvSpPr>
          <p:cNvPr id="62" name="Line 44"/>
          <p:cNvSpPr>
            <a:spLocks noChangeShapeType="1"/>
          </p:cNvSpPr>
          <p:nvPr/>
        </p:nvSpPr>
        <p:spPr bwMode="auto">
          <a:xfrm rot="1796206">
            <a:off x="3123330" y="3061284"/>
            <a:ext cx="722269" cy="57207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491880" y="2852936"/>
            <a:ext cx="176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Remove(1,2)</a:t>
            </a:r>
          </a:p>
          <a:p>
            <a:r>
              <a:rPr lang="en-US" sz="2400" dirty="0" smtClean="0"/>
              <a:t>Add(6,7)</a:t>
            </a:r>
            <a:endParaRPr lang="en-US" sz="2400" dirty="0"/>
          </a:p>
        </p:txBody>
      </p:sp>
      <p:sp>
        <p:nvSpPr>
          <p:cNvPr id="33" name="Line 44"/>
          <p:cNvSpPr>
            <a:spLocks noChangeShapeType="1"/>
          </p:cNvSpPr>
          <p:nvPr/>
        </p:nvSpPr>
        <p:spPr bwMode="auto">
          <a:xfrm rot="1796206">
            <a:off x="6196346" y="2933457"/>
            <a:ext cx="337591" cy="113510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36" name="Picture 18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44" y="3392097"/>
            <a:ext cx="598615" cy="104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544156" y="3659958"/>
            <a:ext cx="3401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 smtClean="0"/>
              <a:t>6</a:t>
            </a:r>
            <a:endParaRPr lang="en-US" altLang="en-US" sz="2400" dirty="0"/>
          </a:p>
        </p:txBody>
      </p:sp>
      <p:pic>
        <p:nvPicPr>
          <p:cNvPr id="39" name="Picture 18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048" y="3329183"/>
            <a:ext cx="572655" cy="99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1423530" y="355178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7996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Atomic Storage: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Reconfiguration is essential for system longevity</a:t>
            </a:r>
          </a:p>
          <a:p>
            <a:r>
              <a:rPr lang="en-US" dirty="0" smtClean="0"/>
              <a:t>Definition as shared memory object </a:t>
            </a:r>
          </a:p>
          <a:p>
            <a:pPr lvl="1"/>
            <a:r>
              <a:rPr lang="en-US" dirty="0" smtClean="0"/>
              <a:t>Read/write/</a:t>
            </a:r>
            <a:r>
              <a:rPr lang="en-US" dirty="0" err="1" smtClean="0"/>
              <a:t>reconfig</a:t>
            </a:r>
            <a:r>
              <a:rPr lang="en-US" dirty="0" smtClean="0"/>
              <a:t> operations</a:t>
            </a:r>
          </a:p>
          <a:p>
            <a:r>
              <a:rPr lang="en-US" dirty="0" smtClean="0"/>
              <a:t>Failure model: </a:t>
            </a:r>
            <a:r>
              <a:rPr lang="en-US" dirty="0" err="1" smtClean="0"/>
              <a:t>reconfigurability</a:t>
            </a:r>
            <a:endParaRPr lang="en-US" dirty="0" smtClean="0"/>
          </a:p>
          <a:p>
            <a:pPr lvl="1"/>
            <a:r>
              <a:rPr lang="en-US" dirty="0" smtClean="0"/>
              <a:t>Configuration remains available until superseded</a:t>
            </a:r>
          </a:p>
          <a:p>
            <a:r>
              <a:rPr lang="en-US" dirty="0" smtClean="0"/>
              <a:t>Generic implementation</a:t>
            </a:r>
          </a:p>
          <a:p>
            <a:pPr lvl="1"/>
            <a:r>
              <a:rPr lang="en-US" dirty="0" smtClean="0"/>
              <a:t>Install new configurations</a:t>
            </a:r>
          </a:p>
          <a:p>
            <a:pPr lvl="1"/>
            <a:r>
              <a:rPr lang="en-US" dirty="0" smtClean="0"/>
              <a:t>Traverse all installed non-superseded configurations in read/write/</a:t>
            </a:r>
            <a:r>
              <a:rPr lang="en-US" dirty="0" err="1" smtClean="0"/>
              <a:t>reconfig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</a:p>
          <a:p>
            <a:pPr lvl="1"/>
            <a:r>
              <a:rPr lang="en-US" dirty="0" smtClean="0"/>
              <a:t>Different solutions implement </a:t>
            </a:r>
            <a:r>
              <a:rPr lang="en-US" dirty="0" err="1" smtClean="0"/>
              <a:t>SpSn</a:t>
            </a:r>
            <a:r>
              <a:rPr lang="en-US" dirty="0" smtClean="0"/>
              <a:t> in different ways</a:t>
            </a:r>
          </a:p>
        </p:txBody>
      </p:sp>
    </p:spTree>
    <p:extLst>
      <p:ext uri="{BB962C8B-B14F-4D97-AF65-F5344CB8AC3E}">
        <p14:creationId xmlns:p14="http://schemas.microsoft.com/office/powerpoint/2010/main" val="17873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/>
              <a:t>Thank You</a:t>
            </a:r>
            <a:endParaRPr lang="he-IL" sz="9600" dirty="0"/>
          </a:p>
        </p:txBody>
      </p:sp>
    </p:spTree>
    <p:extLst>
      <p:ext uri="{BB962C8B-B14F-4D97-AF65-F5344CB8AC3E}">
        <p14:creationId xmlns:p14="http://schemas.microsoft.com/office/powerpoint/2010/main" val="24963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(2)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1372585" y="2196087"/>
            <a:ext cx="6367767" cy="3289220"/>
            <a:chOff x="652505" y="2156993"/>
            <a:chExt cx="7391522" cy="4130792"/>
          </a:xfrm>
        </p:grpSpPr>
        <p:pic>
          <p:nvPicPr>
            <p:cNvPr id="107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8031" y="2182053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5647714" y="2182052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" name="Line 44"/>
            <p:cNvSpPr>
              <a:spLocks noChangeShapeType="1"/>
            </p:cNvSpPr>
            <p:nvPr/>
          </p:nvSpPr>
          <p:spPr bwMode="auto">
            <a:xfrm rot="1796206">
              <a:off x="2798961" y="3122183"/>
              <a:ext cx="503788" cy="560412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1409839" y="3941855"/>
              <a:ext cx="703276" cy="1312390"/>
              <a:chOff x="4872038" y="2703514"/>
              <a:chExt cx="629841" cy="1231900"/>
            </a:xfrm>
          </p:grpSpPr>
          <p:grpSp>
            <p:nvGrpSpPr>
              <p:cNvPr id="149" name="Group 5"/>
              <p:cNvGrpSpPr>
                <a:grpSpLocks/>
              </p:cNvGrpSpPr>
              <p:nvPr/>
            </p:nvGrpSpPr>
            <p:grpSpPr bwMode="auto">
              <a:xfrm>
                <a:off x="4872038" y="2703514"/>
                <a:ext cx="622300" cy="1231900"/>
                <a:chOff x="3387" y="3138"/>
                <a:chExt cx="392" cy="776"/>
              </a:xfrm>
            </p:grpSpPr>
            <p:pic>
              <p:nvPicPr>
                <p:cNvPr id="151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7" y="3138"/>
                  <a:ext cx="392" cy="7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52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50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6</a:t>
                </a:r>
                <a:endParaRPr lang="en-US" altLang="en-US" sz="2400" dirty="0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2461038" y="3862844"/>
              <a:ext cx="873887" cy="1253197"/>
              <a:chOff x="4552954" y="2790827"/>
              <a:chExt cx="782638" cy="1176338"/>
            </a:xfrm>
          </p:grpSpPr>
          <p:grpSp>
            <p:nvGrpSpPr>
              <p:cNvPr id="145" name="Group 5"/>
              <p:cNvGrpSpPr>
                <a:grpSpLocks/>
              </p:cNvGrpSpPr>
              <p:nvPr/>
            </p:nvGrpSpPr>
            <p:grpSpPr bwMode="auto">
              <a:xfrm>
                <a:off x="4552954" y="2790827"/>
                <a:ext cx="782638" cy="1176338"/>
                <a:chOff x="3186" y="3193"/>
                <a:chExt cx="493" cy="741"/>
              </a:xfrm>
            </p:grpSpPr>
            <p:pic>
              <p:nvPicPr>
                <p:cNvPr id="147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6" y="3193"/>
                  <a:ext cx="375" cy="7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8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46" name="Text Box 53"/>
              <p:cNvSpPr txBox="1">
                <a:spLocks noChangeArrowheads="1"/>
              </p:cNvSpPr>
              <p:nvPr/>
            </p:nvSpPr>
            <p:spPr bwMode="auto">
              <a:xfrm>
                <a:off x="4801912" y="3053232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7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3654672" y="3941855"/>
              <a:ext cx="635918" cy="1183857"/>
              <a:chOff x="4932363" y="2824164"/>
              <a:chExt cx="569517" cy="1111250"/>
            </a:xfrm>
          </p:grpSpPr>
          <p:grpSp>
            <p:nvGrpSpPr>
              <p:cNvPr id="141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143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4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42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3</a:t>
                </a:r>
                <a:endParaRPr lang="en-US" altLang="en-US" sz="2400" dirty="0"/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4568948" y="3919443"/>
              <a:ext cx="635918" cy="1183857"/>
              <a:chOff x="4932363" y="2824164"/>
              <a:chExt cx="569516" cy="1111250"/>
            </a:xfrm>
          </p:grpSpPr>
          <p:grpSp>
            <p:nvGrpSpPr>
              <p:cNvPr id="137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139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0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38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4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255190" y="4893378"/>
              <a:ext cx="635918" cy="1183857"/>
              <a:chOff x="4932363" y="2824164"/>
              <a:chExt cx="569517" cy="1111250"/>
            </a:xfrm>
          </p:grpSpPr>
          <p:grpSp>
            <p:nvGrpSpPr>
              <p:cNvPr id="133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135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34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5</a:t>
                </a:r>
              </a:p>
            </p:txBody>
          </p:sp>
        </p:grpSp>
        <p:sp>
          <p:nvSpPr>
            <p:cNvPr id="115" name="Line 44"/>
            <p:cNvSpPr>
              <a:spLocks noChangeShapeType="1"/>
            </p:cNvSpPr>
            <p:nvPr/>
          </p:nvSpPr>
          <p:spPr bwMode="auto">
            <a:xfrm rot="1796206">
              <a:off x="6097891" y="2877430"/>
              <a:ext cx="52972" cy="95885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pic>
          <p:nvPicPr>
            <p:cNvPr id="116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6739112" y="2156993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1682940" y="2399390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8" name="Group 117"/>
            <p:cNvGrpSpPr/>
            <p:nvPr/>
          </p:nvGrpSpPr>
          <p:grpSpPr>
            <a:xfrm>
              <a:off x="5856872" y="4020866"/>
              <a:ext cx="703276" cy="1312390"/>
              <a:chOff x="4872038" y="2703514"/>
              <a:chExt cx="629841" cy="1231900"/>
            </a:xfrm>
          </p:grpSpPr>
          <p:grpSp>
            <p:nvGrpSpPr>
              <p:cNvPr id="129" name="Group 5"/>
              <p:cNvGrpSpPr>
                <a:grpSpLocks/>
              </p:cNvGrpSpPr>
              <p:nvPr/>
            </p:nvGrpSpPr>
            <p:grpSpPr bwMode="auto">
              <a:xfrm>
                <a:off x="4872038" y="2703514"/>
                <a:ext cx="622300" cy="1231900"/>
                <a:chOff x="3387" y="3138"/>
                <a:chExt cx="392" cy="776"/>
              </a:xfrm>
            </p:grpSpPr>
            <p:pic>
              <p:nvPicPr>
                <p:cNvPr id="131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7" y="3138"/>
                  <a:ext cx="392" cy="7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2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30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8</a:t>
                </a:r>
                <a:endParaRPr lang="en-US" altLang="en-US" sz="2400" dirty="0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6908071" y="3941855"/>
              <a:ext cx="873887" cy="1253197"/>
              <a:chOff x="4552954" y="2790827"/>
              <a:chExt cx="782638" cy="1176338"/>
            </a:xfrm>
          </p:grpSpPr>
          <p:grpSp>
            <p:nvGrpSpPr>
              <p:cNvPr id="125" name="Group 5"/>
              <p:cNvGrpSpPr>
                <a:grpSpLocks/>
              </p:cNvGrpSpPr>
              <p:nvPr/>
            </p:nvGrpSpPr>
            <p:grpSpPr bwMode="auto">
              <a:xfrm>
                <a:off x="4552954" y="2790827"/>
                <a:ext cx="782638" cy="1176338"/>
                <a:chOff x="3186" y="3193"/>
                <a:chExt cx="493" cy="741"/>
              </a:xfrm>
            </p:grpSpPr>
            <p:pic>
              <p:nvPicPr>
                <p:cNvPr id="127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6" y="3193"/>
                  <a:ext cx="375" cy="7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8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26" name="Text Box 53"/>
              <p:cNvSpPr txBox="1">
                <a:spLocks noChangeArrowheads="1"/>
              </p:cNvSpPr>
              <p:nvPr/>
            </p:nvSpPr>
            <p:spPr bwMode="auto">
              <a:xfrm>
                <a:off x="4801912" y="3053232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9</a:t>
                </a:r>
              </a:p>
            </p:txBody>
          </p:sp>
        </p:grpSp>
        <p:sp>
          <p:nvSpPr>
            <p:cNvPr id="120" name="Oval 119"/>
            <p:cNvSpPr/>
            <p:nvPr/>
          </p:nvSpPr>
          <p:spPr>
            <a:xfrm>
              <a:off x="652505" y="3448498"/>
              <a:ext cx="5071623" cy="2788814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972404" y="3498971"/>
              <a:ext cx="5071623" cy="278881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6346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But, Be Careful!</a:t>
            </a:r>
          </a:p>
        </p:txBody>
      </p:sp>
      <p:pic>
        <p:nvPicPr>
          <p:cNvPr id="4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388351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290602" y="2246354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6"/>
          <p:cNvGrpSpPr/>
          <p:nvPr/>
        </p:nvGrpSpPr>
        <p:grpSpPr>
          <a:xfrm>
            <a:off x="3854515" y="3941855"/>
            <a:ext cx="627497" cy="1183857"/>
            <a:chOff x="4932363" y="2824164"/>
            <a:chExt cx="561975" cy="1111250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20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9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7" name="Group 21"/>
          <p:cNvGrpSpPr/>
          <p:nvPr/>
        </p:nvGrpSpPr>
        <p:grpSpPr>
          <a:xfrm>
            <a:off x="4768781" y="3919443"/>
            <a:ext cx="627497" cy="1183857"/>
            <a:chOff x="4932363" y="2824164"/>
            <a:chExt cx="561975" cy="1111250"/>
          </a:xfrm>
        </p:grpSpPr>
        <p:grpSp>
          <p:nvGrpSpPr>
            <p:cNvPr id="8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2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24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4</a:t>
              </a:r>
              <a:endParaRPr lang="en-US" altLang="en-US" sz="2400" dirty="0"/>
            </a:p>
          </p:txBody>
        </p:sp>
      </p:grpSp>
      <p:grpSp>
        <p:nvGrpSpPr>
          <p:cNvPr id="9" name="Group 26"/>
          <p:cNvGrpSpPr/>
          <p:nvPr/>
        </p:nvGrpSpPr>
        <p:grpSpPr>
          <a:xfrm>
            <a:off x="5672695" y="4190621"/>
            <a:ext cx="627497" cy="1183857"/>
            <a:chOff x="4932363" y="2824164"/>
            <a:chExt cx="561975" cy="1111250"/>
          </a:xfrm>
        </p:grpSpPr>
        <p:grpSp>
          <p:nvGrpSpPr>
            <p:cNvPr id="10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30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29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5</a:t>
              </a:r>
              <a:endParaRPr lang="en-US" altLang="en-US" sz="2400" dirty="0"/>
            </a:p>
          </p:txBody>
        </p:sp>
      </p:grpSp>
      <p:sp>
        <p:nvSpPr>
          <p:cNvPr id="32" name="Line 44"/>
          <p:cNvSpPr>
            <a:spLocks noChangeShapeType="1"/>
          </p:cNvSpPr>
          <p:nvPr/>
        </p:nvSpPr>
        <p:spPr bwMode="auto">
          <a:xfrm rot="1796206">
            <a:off x="5529321" y="2851358"/>
            <a:ext cx="13192" cy="9817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34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32093" y="2346861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2035647" y="2764958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5659765" y="3042385"/>
            <a:ext cx="176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Remove(1,2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Add(8,9)</a:t>
            </a:r>
            <a:endParaRPr lang="en-US" sz="2400" dirty="0"/>
          </a:p>
        </p:txBody>
      </p:sp>
      <p:pic>
        <p:nvPicPr>
          <p:cNvPr id="56" name="Picture 18" descr="MCj043524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528" y="4060826"/>
            <a:ext cx="694856" cy="1312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18" descr="MCj043524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640" y="4120019"/>
            <a:ext cx="664722" cy="1253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536" y="4303248"/>
            <a:ext cx="210967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905" y="4409840"/>
            <a:ext cx="212858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 Box 53"/>
          <p:cNvSpPr txBox="1">
            <a:spLocks noChangeArrowheads="1"/>
          </p:cNvSpPr>
          <p:nvPr/>
        </p:nvSpPr>
        <p:spPr bwMode="auto">
          <a:xfrm>
            <a:off x="2395112" y="4246594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aseline="0" dirty="0" smtClean="0"/>
              <a:t>1</a:t>
            </a:r>
            <a:endParaRPr lang="en-US" altLang="en-US" sz="2400" dirty="0"/>
          </a:p>
        </p:txBody>
      </p:sp>
      <p:sp>
        <p:nvSpPr>
          <p:cNvPr id="61" name="Text Box 53"/>
          <p:cNvSpPr txBox="1">
            <a:spLocks noChangeArrowheads="1"/>
          </p:cNvSpPr>
          <p:nvPr/>
        </p:nvSpPr>
        <p:spPr bwMode="auto">
          <a:xfrm>
            <a:off x="3249932" y="439722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 smtClean="0"/>
              <a:t>2</a:t>
            </a:r>
            <a:endParaRPr lang="en-US" altLang="en-US" sz="2400" dirty="0"/>
          </a:p>
        </p:txBody>
      </p:sp>
      <p:sp>
        <p:nvSpPr>
          <p:cNvPr id="62" name="Line 44"/>
          <p:cNvSpPr>
            <a:spLocks noChangeShapeType="1"/>
          </p:cNvSpPr>
          <p:nvPr/>
        </p:nvSpPr>
        <p:spPr bwMode="auto">
          <a:xfrm rot="1796206">
            <a:off x="3123330" y="3061284"/>
            <a:ext cx="722269" cy="57207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485845" y="2745247"/>
            <a:ext cx="17688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Remove(1,2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Add(6,7)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996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But, Be Careful!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3" name="Group 105"/>
          <p:cNvGrpSpPr/>
          <p:nvPr/>
        </p:nvGrpSpPr>
        <p:grpSpPr>
          <a:xfrm>
            <a:off x="1372585" y="2196087"/>
            <a:ext cx="6367767" cy="3289220"/>
            <a:chOff x="652505" y="2156993"/>
            <a:chExt cx="7391522" cy="4130792"/>
          </a:xfrm>
        </p:grpSpPr>
        <p:pic>
          <p:nvPicPr>
            <p:cNvPr id="107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8031" y="2182053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8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5647714" y="2182052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" name="Line 44"/>
            <p:cNvSpPr>
              <a:spLocks noChangeShapeType="1"/>
            </p:cNvSpPr>
            <p:nvPr/>
          </p:nvSpPr>
          <p:spPr bwMode="auto">
            <a:xfrm rot="1796206">
              <a:off x="2798961" y="3122183"/>
              <a:ext cx="503788" cy="560412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4" name="Group 109"/>
            <p:cNvGrpSpPr/>
            <p:nvPr/>
          </p:nvGrpSpPr>
          <p:grpSpPr>
            <a:xfrm>
              <a:off x="1409839" y="3941855"/>
              <a:ext cx="703276" cy="1312390"/>
              <a:chOff x="4872038" y="2703514"/>
              <a:chExt cx="629841" cy="1231900"/>
            </a:xfrm>
          </p:grpSpPr>
          <p:grpSp>
            <p:nvGrpSpPr>
              <p:cNvPr id="5" name="Group 5"/>
              <p:cNvGrpSpPr>
                <a:grpSpLocks/>
              </p:cNvGrpSpPr>
              <p:nvPr/>
            </p:nvGrpSpPr>
            <p:grpSpPr bwMode="auto">
              <a:xfrm>
                <a:off x="4872038" y="2703514"/>
                <a:ext cx="622300" cy="1231900"/>
                <a:chOff x="3387" y="3138"/>
                <a:chExt cx="392" cy="776"/>
              </a:xfrm>
            </p:grpSpPr>
            <p:pic>
              <p:nvPicPr>
                <p:cNvPr id="151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7" y="3138"/>
                  <a:ext cx="392" cy="7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52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50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6</a:t>
                </a:r>
                <a:endParaRPr lang="en-US" altLang="en-US" sz="2400" dirty="0"/>
              </a:p>
            </p:txBody>
          </p:sp>
        </p:grpSp>
        <p:grpSp>
          <p:nvGrpSpPr>
            <p:cNvPr id="6" name="Group 110"/>
            <p:cNvGrpSpPr/>
            <p:nvPr/>
          </p:nvGrpSpPr>
          <p:grpSpPr>
            <a:xfrm>
              <a:off x="2461038" y="3862844"/>
              <a:ext cx="873887" cy="1253197"/>
              <a:chOff x="4552954" y="2790827"/>
              <a:chExt cx="782638" cy="1176338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4552954" y="2790827"/>
                <a:ext cx="782638" cy="1176338"/>
                <a:chOff x="3186" y="3193"/>
                <a:chExt cx="493" cy="741"/>
              </a:xfrm>
            </p:grpSpPr>
            <p:pic>
              <p:nvPicPr>
                <p:cNvPr id="147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6" y="3193"/>
                  <a:ext cx="375" cy="7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8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46" name="Text Box 53"/>
              <p:cNvSpPr txBox="1">
                <a:spLocks noChangeArrowheads="1"/>
              </p:cNvSpPr>
              <p:nvPr/>
            </p:nvSpPr>
            <p:spPr bwMode="auto">
              <a:xfrm>
                <a:off x="4801912" y="3053232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7</a:t>
                </a:r>
              </a:p>
            </p:txBody>
          </p:sp>
        </p:grpSp>
        <p:grpSp>
          <p:nvGrpSpPr>
            <p:cNvPr id="8" name="Group 111"/>
            <p:cNvGrpSpPr/>
            <p:nvPr/>
          </p:nvGrpSpPr>
          <p:grpSpPr>
            <a:xfrm>
              <a:off x="3654672" y="3941855"/>
              <a:ext cx="635918" cy="1183857"/>
              <a:chOff x="4932363" y="2824164"/>
              <a:chExt cx="569517" cy="1111250"/>
            </a:xfrm>
          </p:grpSpPr>
          <p:grpSp>
            <p:nvGrpSpPr>
              <p:cNvPr id="9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143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4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42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3</a:t>
                </a:r>
                <a:endParaRPr lang="en-US" altLang="en-US" sz="2400" dirty="0"/>
              </a:p>
            </p:txBody>
          </p:sp>
        </p:grpSp>
        <p:grpSp>
          <p:nvGrpSpPr>
            <p:cNvPr id="10" name="Group 112"/>
            <p:cNvGrpSpPr/>
            <p:nvPr/>
          </p:nvGrpSpPr>
          <p:grpSpPr>
            <a:xfrm>
              <a:off x="4568948" y="3919443"/>
              <a:ext cx="635918" cy="1183857"/>
              <a:chOff x="4932363" y="2824164"/>
              <a:chExt cx="569516" cy="1111250"/>
            </a:xfrm>
          </p:grpSpPr>
          <p:grpSp>
            <p:nvGrpSpPr>
              <p:cNvPr id="11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139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40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38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4</a:t>
                </a:r>
              </a:p>
            </p:txBody>
          </p:sp>
        </p:grpSp>
        <p:grpSp>
          <p:nvGrpSpPr>
            <p:cNvPr id="12" name="Group 113"/>
            <p:cNvGrpSpPr/>
            <p:nvPr/>
          </p:nvGrpSpPr>
          <p:grpSpPr>
            <a:xfrm>
              <a:off x="4255190" y="4893378"/>
              <a:ext cx="635918" cy="1183857"/>
              <a:chOff x="4932363" y="2824164"/>
              <a:chExt cx="569517" cy="1111250"/>
            </a:xfrm>
          </p:grpSpPr>
          <p:grpSp>
            <p:nvGrpSpPr>
              <p:cNvPr id="13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135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34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5</a:t>
                </a:r>
              </a:p>
            </p:txBody>
          </p:sp>
        </p:grpSp>
        <p:sp>
          <p:nvSpPr>
            <p:cNvPr id="115" name="Line 44"/>
            <p:cNvSpPr>
              <a:spLocks noChangeShapeType="1"/>
            </p:cNvSpPr>
            <p:nvPr/>
          </p:nvSpPr>
          <p:spPr bwMode="auto">
            <a:xfrm rot="1796206">
              <a:off x="6097891" y="2877430"/>
              <a:ext cx="52972" cy="95885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pic>
          <p:nvPicPr>
            <p:cNvPr id="116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6739112" y="2156993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1682940" y="2399390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Group 117"/>
            <p:cNvGrpSpPr/>
            <p:nvPr/>
          </p:nvGrpSpPr>
          <p:grpSpPr>
            <a:xfrm>
              <a:off x="5856872" y="4020866"/>
              <a:ext cx="703276" cy="1312390"/>
              <a:chOff x="4872038" y="2703514"/>
              <a:chExt cx="629841" cy="1231900"/>
            </a:xfrm>
          </p:grpSpPr>
          <p:grpSp>
            <p:nvGrpSpPr>
              <p:cNvPr id="15" name="Group 5"/>
              <p:cNvGrpSpPr>
                <a:grpSpLocks/>
              </p:cNvGrpSpPr>
              <p:nvPr/>
            </p:nvGrpSpPr>
            <p:grpSpPr bwMode="auto">
              <a:xfrm>
                <a:off x="4872038" y="2703514"/>
                <a:ext cx="622300" cy="1231900"/>
                <a:chOff x="3387" y="3138"/>
                <a:chExt cx="392" cy="776"/>
              </a:xfrm>
            </p:grpSpPr>
            <p:pic>
              <p:nvPicPr>
                <p:cNvPr id="131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7" y="3138"/>
                  <a:ext cx="392" cy="7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32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30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8</a:t>
                </a:r>
                <a:endParaRPr lang="en-US" altLang="en-US" sz="2400" dirty="0"/>
              </a:p>
            </p:txBody>
          </p:sp>
        </p:grpSp>
        <p:grpSp>
          <p:nvGrpSpPr>
            <p:cNvPr id="16" name="Group 118"/>
            <p:cNvGrpSpPr/>
            <p:nvPr/>
          </p:nvGrpSpPr>
          <p:grpSpPr>
            <a:xfrm>
              <a:off x="6908071" y="3941855"/>
              <a:ext cx="873887" cy="1253197"/>
              <a:chOff x="4552954" y="2790827"/>
              <a:chExt cx="782638" cy="1176338"/>
            </a:xfrm>
          </p:grpSpPr>
          <p:grpSp>
            <p:nvGrpSpPr>
              <p:cNvPr id="17" name="Group 5"/>
              <p:cNvGrpSpPr>
                <a:grpSpLocks/>
              </p:cNvGrpSpPr>
              <p:nvPr/>
            </p:nvGrpSpPr>
            <p:grpSpPr bwMode="auto">
              <a:xfrm>
                <a:off x="4552954" y="2790827"/>
                <a:ext cx="782638" cy="1176338"/>
                <a:chOff x="3186" y="3193"/>
                <a:chExt cx="493" cy="741"/>
              </a:xfrm>
            </p:grpSpPr>
            <p:pic>
              <p:nvPicPr>
                <p:cNvPr id="127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6" y="3193"/>
                  <a:ext cx="375" cy="7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28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26" name="Text Box 53"/>
              <p:cNvSpPr txBox="1">
                <a:spLocks noChangeArrowheads="1"/>
              </p:cNvSpPr>
              <p:nvPr/>
            </p:nvSpPr>
            <p:spPr bwMode="auto">
              <a:xfrm>
                <a:off x="4801912" y="3053232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9</a:t>
                </a:r>
              </a:p>
            </p:txBody>
          </p:sp>
        </p:grpSp>
        <p:sp>
          <p:nvSpPr>
            <p:cNvPr id="120" name="Oval 119"/>
            <p:cNvSpPr/>
            <p:nvPr/>
          </p:nvSpPr>
          <p:spPr>
            <a:xfrm>
              <a:off x="652505" y="3448498"/>
              <a:ext cx="5071623" cy="2788814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/>
            <p:cNvSpPr/>
            <p:nvPr/>
          </p:nvSpPr>
          <p:spPr>
            <a:xfrm>
              <a:off x="2972404" y="3498971"/>
              <a:ext cx="5071623" cy="278881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8634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But, Be Careful!</a:t>
            </a:r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3800" dirty="0" smtClean="0">
                <a:solidFill>
                  <a:srgbClr val="FF0000"/>
                </a:solidFill>
              </a:rPr>
              <a:t>Client have to coordinate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372585" y="2196087"/>
            <a:ext cx="6367767" cy="3289220"/>
            <a:chOff x="652505" y="2156993"/>
            <a:chExt cx="7391522" cy="4130792"/>
          </a:xfrm>
        </p:grpSpPr>
        <p:pic>
          <p:nvPicPr>
            <p:cNvPr id="4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8031" y="2182053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5647714" y="2182052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Line 44"/>
            <p:cNvSpPr>
              <a:spLocks noChangeShapeType="1"/>
            </p:cNvSpPr>
            <p:nvPr/>
          </p:nvSpPr>
          <p:spPr bwMode="auto">
            <a:xfrm rot="1796206">
              <a:off x="2798961" y="3122183"/>
              <a:ext cx="503788" cy="560412"/>
            </a:xfrm>
            <a:prstGeom prst="line">
              <a:avLst/>
            </a:prstGeom>
            <a:noFill/>
            <a:ln w="25400">
              <a:solidFill>
                <a:srgbClr val="00B0F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409839" y="3941855"/>
              <a:ext cx="703276" cy="1312390"/>
              <a:chOff x="4872038" y="2703514"/>
              <a:chExt cx="629841" cy="1231900"/>
            </a:xfrm>
          </p:grpSpPr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4872038" y="2703514"/>
                <a:ext cx="622300" cy="1231900"/>
                <a:chOff x="3387" y="3138"/>
                <a:chExt cx="392" cy="776"/>
              </a:xfrm>
            </p:grpSpPr>
            <p:pic>
              <p:nvPicPr>
                <p:cNvPr id="10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7" y="3138"/>
                  <a:ext cx="392" cy="7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9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6</a:t>
                </a:r>
                <a:endParaRPr lang="en-US" alt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461038" y="3862844"/>
              <a:ext cx="873887" cy="1253197"/>
              <a:chOff x="4552954" y="2790827"/>
              <a:chExt cx="782638" cy="1176338"/>
            </a:xfrm>
          </p:grpSpPr>
          <p:grpSp>
            <p:nvGrpSpPr>
              <p:cNvPr id="13" name="Group 5"/>
              <p:cNvGrpSpPr>
                <a:grpSpLocks/>
              </p:cNvGrpSpPr>
              <p:nvPr/>
            </p:nvGrpSpPr>
            <p:grpSpPr bwMode="auto">
              <a:xfrm>
                <a:off x="4552954" y="2790827"/>
                <a:ext cx="782638" cy="1176338"/>
                <a:chOff x="3186" y="3193"/>
                <a:chExt cx="493" cy="741"/>
              </a:xfrm>
            </p:grpSpPr>
            <p:pic>
              <p:nvPicPr>
                <p:cNvPr id="15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6" y="3193"/>
                  <a:ext cx="375" cy="7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4" name="Text Box 53"/>
              <p:cNvSpPr txBox="1">
                <a:spLocks noChangeArrowheads="1"/>
              </p:cNvSpPr>
              <p:nvPr/>
            </p:nvSpPr>
            <p:spPr bwMode="auto">
              <a:xfrm>
                <a:off x="4801912" y="3053232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7</a:t>
                </a:r>
                <a:endParaRPr lang="en-US" alt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654672" y="3941855"/>
              <a:ext cx="635918" cy="1183857"/>
              <a:chOff x="4932363" y="2824164"/>
              <a:chExt cx="569517" cy="1111250"/>
            </a:xfrm>
          </p:grpSpPr>
          <p:grpSp>
            <p:nvGrpSpPr>
              <p:cNvPr id="18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20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1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19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3</a:t>
                </a:r>
                <a:endParaRPr lang="en-US" alt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4568948" y="3919443"/>
              <a:ext cx="635918" cy="1183857"/>
              <a:chOff x="4932363" y="2824164"/>
              <a:chExt cx="569516" cy="1111250"/>
            </a:xfrm>
          </p:grpSpPr>
          <p:grpSp>
            <p:nvGrpSpPr>
              <p:cNvPr id="23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25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24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4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4255190" y="4893378"/>
              <a:ext cx="635918" cy="1183857"/>
              <a:chOff x="4932363" y="2824164"/>
              <a:chExt cx="569517" cy="1111250"/>
            </a:xfrm>
          </p:grpSpPr>
          <p:grpSp>
            <p:nvGrpSpPr>
              <p:cNvPr id="28" name="Group 5"/>
              <p:cNvGrpSpPr>
                <a:grpSpLocks/>
              </p:cNvGrpSpPr>
              <p:nvPr/>
            </p:nvGrpSpPr>
            <p:grpSpPr bwMode="auto">
              <a:xfrm>
                <a:off x="4932363" y="2824164"/>
                <a:ext cx="561975" cy="1111250"/>
                <a:chOff x="3425" y="3214"/>
                <a:chExt cx="354" cy="700"/>
              </a:xfrm>
            </p:grpSpPr>
            <p:pic>
              <p:nvPicPr>
                <p:cNvPr id="30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25" y="3214"/>
                  <a:ext cx="354" cy="7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1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29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5</a:t>
                </a:r>
                <a:endParaRPr lang="en-US" altLang="en-US" sz="2400" dirty="0"/>
              </a:p>
            </p:txBody>
          </p:sp>
        </p:grpSp>
        <p:sp>
          <p:nvSpPr>
            <p:cNvPr id="32" name="Line 44"/>
            <p:cNvSpPr>
              <a:spLocks noChangeShapeType="1"/>
            </p:cNvSpPr>
            <p:nvPr/>
          </p:nvSpPr>
          <p:spPr bwMode="auto">
            <a:xfrm rot="1796206">
              <a:off x="6097891" y="2877430"/>
              <a:ext cx="52972" cy="958850"/>
            </a:xfrm>
            <a:prstGeom prst="line">
              <a:avLst/>
            </a:prstGeom>
            <a:noFill/>
            <a:ln w="25400">
              <a:solidFill>
                <a:srgbClr val="00B05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pic>
          <p:nvPicPr>
            <p:cNvPr id="34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6739112" y="2156993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62" descr="MCj0398505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71841">
              <a:off x="1682940" y="2399390"/>
              <a:ext cx="643450" cy="537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" name="Group 40"/>
            <p:cNvGrpSpPr/>
            <p:nvPr/>
          </p:nvGrpSpPr>
          <p:grpSpPr>
            <a:xfrm>
              <a:off x="5856872" y="4020866"/>
              <a:ext cx="703276" cy="1312390"/>
              <a:chOff x="4872038" y="2703514"/>
              <a:chExt cx="629841" cy="1231900"/>
            </a:xfrm>
          </p:grpSpPr>
          <p:grpSp>
            <p:nvGrpSpPr>
              <p:cNvPr id="42" name="Group 5"/>
              <p:cNvGrpSpPr>
                <a:grpSpLocks/>
              </p:cNvGrpSpPr>
              <p:nvPr/>
            </p:nvGrpSpPr>
            <p:grpSpPr bwMode="auto">
              <a:xfrm>
                <a:off x="4872038" y="2703514"/>
                <a:ext cx="622300" cy="1231900"/>
                <a:chOff x="3387" y="3138"/>
                <a:chExt cx="392" cy="776"/>
              </a:xfrm>
            </p:grpSpPr>
            <p:pic>
              <p:nvPicPr>
                <p:cNvPr id="44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387" y="3138"/>
                  <a:ext cx="392" cy="7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5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43" name="Text Box 53"/>
              <p:cNvSpPr txBox="1">
                <a:spLocks noChangeArrowheads="1"/>
              </p:cNvSpPr>
              <p:nvPr/>
            </p:nvSpPr>
            <p:spPr bwMode="auto">
              <a:xfrm>
                <a:off x="5148263" y="3019278"/>
                <a:ext cx="353616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 smtClean="0"/>
                  <a:t>8</a:t>
                </a:r>
                <a:endParaRPr lang="en-US" altLang="en-US" sz="2400" dirty="0"/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6908071" y="3941855"/>
              <a:ext cx="873887" cy="1253197"/>
              <a:chOff x="4552954" y="2790827"/>
              <a:chExt cx="782638" cy="1176338"/>
            </a:xfrm>
          </p:grpSpPr>
          <p:grpSp>
            <p:nvGrpSpPr>
              <p:cNvPr id="47" name="Group 5"/>
              <p:cNvGrpSpPr>
                <a:grpSpLocks/>
              </p:cNvGrpSpPr>
              <p:nvPr/>
            </p:nvGrpSpPr>
            <p:grpSpPr bwMode="auto">
              <a:xfrm>
                <a:off x="4552954" y="2790827"/>
                <a:ext cx="782638" cy="1176338"/>
                <a:chOff x="3186" y="3193"/>
                <a:chExt cx="493" cy="741"/>
              </a:xfrm>
            </p:grpSpPr>
            <p:pic>
              <p:nvPicPr>
                <p:cNvPr id="49" name="Picture 18" descr="MCj04352420000[1]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186" y="3193"/>
                  <a:ext cx="375" cy="7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0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3563" y="3455"/>
                  <a:ext cx="11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l" eaLnBrk="1" hangingPunct="1"/>
                  <a:endParaRPr lang="en-US" altLang="en-US" sz="1800" baseline="0"/>
                </a:p>
              </p:txBody>
            </p:sp>
          </p:grpSp>
          <p:sp>
            <p:nvSpPr>
              <p:cNvPr id="48" name="Text Box 53"/>
              <p:cNvSpPr txBox="1">
                <a:spLocks noChangeArrowheads="1"/>
              </p:cNvSpPr>
              <p:nvPr/>
            </p:nvSpPr>
            <p:spPr bwMode="auto">
              <a:xfrm>
                <a:off x="4801912" y="3053232"/>
                <a:ext cx="353617" cy="544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/>
                  <a:t>9</a:t>
                </a:r>
              </a:p>
            </p:txBody>
          </p:sp>
        </p:grpSp>
        <p:sp>
          <p:nvSpPr>
            <p:cNvPr id="51" name="Oval 50"/>
            <p:cNvSpPr/>
            <p:nvPr/>
          </p:nvSpPr>
          <p:spPr>
            <a:xfrm>
              <a:off x="652505" y="3448498"/>
              <a:ext cx="5071623" cy="2788814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972404" y="3498971"/>
              <a:ext cx="5071623" cy="2788814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13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7452" y="4184696"/>
              <a:ext cx="210967" cy="45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Picture 13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59745" y="4152621"/>
              <a:ext cx="210967" cy="45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13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7974" y="5137463"/>
              <a:ext cx="210967" cy="45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6" name="Group 268"/>
          <p:cNvGrpSpPr/>
          <p:nvPr/>
        </p:nvGrpSpPr>
        <p:grpSpPr>
          <a:xfrm>
            <a:off x="2744139" y="2735870"/>
            <a:ext cx="3671074" cy="2922214"/>
            <a:chOff x="-2906430" y="4981257"/>
            <a:chExt cx="4280363" cy="3657600"/>
          </a:xfrm>
        </p:grpSpPr>
        <p:pic>
          <p:nvPicPr>
            <p:cNvPr id="57" name="Picture 11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-2793118" y="4981257"/>
              <a:ext cx="4167051" cy="3657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8" name="Text Box 20"/>
            <p:cNvSpPr txBox="1">
              <a:spLocks noChangeArrowheads="1"/>
            </p:cNvSpPr>
            <p:nvPr/>
          </p:nvSpPr>
          <p:spPr bwMode="auto">
            <a:xfrm>
              <a:off x="-2906430" y="4982833"/>
              <a:ext cx="2159725" cy="5778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rtl="0" eaLnBrk="0" hangingPunct="0">
                <a:defRPr/>
              </a:pPr>
              <a:r>
                <a:rPr lang="en-US" sz="2400" dirty="0" smtClean="0">
                  <a:solidFill>
                    <a:srgbClr val="FFFF00"/>
                  </a:solidFill>
                  <a:latin typeface="+mn-lt"/>
                  <a:cs typeface="+mn-cs"/>
                </a:rPr>
                <a:t>Split Brain!</a:t>
              </a:r>
              <a:endParaRPr lang="en-US" sz="2400" dirty="0">
                <a:solidFill>
                  <a:srgbClr val="FFFF00"/>
                </a:solidFill>
                <a:latin typeface="+mn-lt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288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Reconfigurable atomic storage </a:t>
            </a:r>
          </a:p>
          <a:p>
            <a:pPr lvl="1"/>
            <a:r>
              <a:rPr lang="en-US" dirty="0" smtClean="0"/>
              <a:t>Motivation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Expired configuration oracle</a:t>
            </a:r>
          </a:p>
          <a:p>
            <a:pPr lvl="1"/>
            <a:r>
              <a:rPr lang="en-US" dirty="0" smtClean="0"/>
              <a:t>Traversing possible configurations</a:t>
            </a:r>
          </a:p>
          <a:p>
            <a:pPr lvl="1"/>
            <a:r>
              <a:rPr lang="en-US" dirty="0" smtClean="0"/>
              <a:t>Using a generic </a:t>
            </a:r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</a:p>
          <a:p>
            <a:pPr lvl="1"/>
            <a:r>
              <a:rPr lang="en-US" dirty="0" smtClean="0"/>
              <a:t>Existing algorithms as </a:t>
            </a:r>
            <a:r>
              <a:rPr lang="en-US" dirty="0" err="1" smtClean="0"/>
              <a:t>SpSn</a:t>
            </a:r>
            <a:r>
              <a:rPr lang="en-US" dirty="0" smtClean="0"/>
              <a:t> implementations</a:t>
            </a:r>
            <a:endParaRPr lang="he-IL" dirty="0" smtClean="0"/>
          </a:p>
          <a:p>
            <a:r>
              <a:rPr lang="en-US" dirty="0" err="1" smtClean="0"/>
              <a:t>Liveness</a:t>
            </a:r>
            <a:r>
              <a:rPr lang="en-US" dirty="0" smtClean="0"/>
              <a:t> with endless reconfigurations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Infinite set of clients</a:t>
            </a:r>
            <a:r>
              <a:rPr lang="el-GR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Π</a:t>
            </a:r>
            <a:endParaRPr lang="en-US" dirty="0" smtClean="0"/>
          </a:p>
          <a:p>
            <a:pPr lvl="1"/>
            <a:r>
              <a:rPr lang="en-US" dirty="0" smtClean="0"/>
              <a:t>any client can fail by crashing</a:t>
            </a:r>
          </a:p>
          <a:p>
            <a:r>
              <a:rPr lang="en-US" dirty="0"/>
              <a:t>Infinite set of </a:t>
            </a:r>
            <a:r>
              <a:rPr lang="en-US" dirty="0" smtClean="0"/>
              <a:t>potential servers </a:t>
            </a:r>
            <a:r>
              <a:rPr lang="el-GR" dirty="0">
                <a:latin typeface="BatangChe" panose="02030609000101010101" pitchFamily="49" charset="-127"/>
                <a:ea typeface="BatangChe" panose="02030609000101010101" pitchFamily="49" charset="-127"/>
              </a:rPr>
              <a:t>Φ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failures are restricted </a:t>
            </a:r>
          </a:p>
          <a:p>
            <a:pPr lvl="1"/>
            <a:r>
              <a:rPr lang="en-US" dirty="0" smtClean="0"/>
              <a:t>generalize majority to dynamic model (soon)</a:t>
            </a:r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asynchronous</a:t>
            </a:r>
          </a:p>
        </p:txBody>
      </p:sp>
    </p:spTree>
    <p:extLst>
      <p:ext uri="{BB962C8B-B14F-4D97-AF65-F5344CB8AC3E}">
        <p14:creationId xmlns:p14="http://schemas.microsoft.com/office/powerpoint/2010/main" val="40801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49971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Finite set of servers &amp; history how we got to it</a:t>
            </a:r>
          </a:p>
          <a:p>
            <a:r>
              <a:rPr lang="en-US" dirty="0" smtClean="0"/>
              <a:t>Changes = {+,-} X</a:t>
            </a:r>
            <a:r>
              <a:rPr lang="el-GR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Φ</a:t>
            </a:r>
            <a:endParaRPr lang="en-US" dirty="0" smtClean="0">
              <a:sym typeface="Mathematica1"/>
            </a:endParaRPr>
          </a:p>
          <a:p>
            <a:pPr lvl="1"/>
            <a:r>
              <a:rPr lang="en-US" dirty="0"/>
              <a:t>E.g</a:t>
            </a:r>
            <a:r>
              <a:rPr lang="en-US" dirty="0" smtClean="0"/>
              <a:t>., change can be +s</a:t>
            </a:r>
            <a:r>
              <a:rPr lang="en-US" baseline="-25000" dirty="0" smtClean="0"/>
              <a:t>12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/>
              <a:t>–s</a:t>
            </a:r>
            <a:r>
              <a:rPr lang="en-US" baseline="-25000" dirty="0"/>
              <a:t>7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Configuration = finite subset of Changes</a:t>
            </a:r>
          </a:p>
          <a:p>
            <a:pPr lvl="1"/>
            <a:r>
              <a:rPr lang="en-US" dirty="0"/>
              <a:t> e.g., {+s</a:t>
            </a:r>
            <a:r>
              <a:rPr lang="en-US" baseline="-25000" dirty="0"/>
              <a:t>1</a:t>
            </a:r>
            <a:r>
              <a:rPr lang="en-US" dirty="0"/>
              <a:t>, +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,-s</a:t>
            </a:r>
            <a:r>
              <a:rPr lang="en-US" baseline="-25000" dirty="0"/>
              <a:t>2</a:t>
            </a:r>
            <a:r>
              <a:rPr lang="en-US" dirty="0" smtClean="0"/>
              <a:t> </a:t>
            </a:r>
            <a:r>
              <a:rPr lang="en-US" dirty="0"/>
              <a:t>+</a:t>
            </a:r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, -s</a:t>
            </a:r>
            <a:r>
              <a:rPr lang="en-US" baseline="-25000" dirty="0" smtClean="0"/>
              <a:t>4</a:t>
            </a:r>
            <a:r>
              <a:rPr lang="en-US" dirty="0" smtClean="0"/>
              <a:t>, </a:t>
            </a:r>
            <a:r>
              <a:rPr lang="en-US" dirty="0"/>
              <a:t>+</a:t>
            </a:r>
            <a:r>
              <a:rPr lang="en-US" dirty="0" smtClean="0"/>
              <a:t>s</a:t>
            </a:r>
            <a:r>
              <a:rPr lang="en-US" baseline="-25000" dirty="0" smtClean="0"/>
              <a:t>12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Initial configuration C</a:t>
            </a:r>
            <a:r>
              <a:rPr lang="en-US" baseline="-25000" dirty="0" smtClean="0"/>
              <a:t>0</a:t>
            </a:r>
            <a:r>
              <a:rPr lang="en-US" dirty="0" smtClean="0"/>
              <a:t> is known to all clients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{+s</a:t>
            </a:r>
            <a:r>
              <a:rPr lang="en-US" baseline="-25000" dirty="0" smtClean="0"/>
              <a:t>1</a:t>
            </a:r>
            <a:r>
              <a:rPr lang="en-US" dirty="0" smtClean="0"/>
              <a:t>, +s</a:t>
            </a:r>
            <a:r>
              <a:rPr lang="en-US" baseline="-25000" dirty="0" smtClean="0"/>
              <a:t>2</a:t>
            </a:r>
            <a:r>
              <a:rPr lang="en-US" dirty="0" smtClean="0"/>
              <a:t>, +s</a:t>
            </a:r>
            <a:r>
              <a:rPr lang="en-US" baseline="-25000" dirty="0" smtClean="0"/>
              <a:t>3</a:t>
            </a:r>
            <a:r>
              <a:rPr lang="en-US" dirty="0" smtClean="0"/>
              <a:t>, +s</a:t>
            </a:r>
            <a:r>
              <a:rPr lang="en-US" baseline="-25000" dirty="0" smtClean="0"/>
              <a:t>4</a:t>
            </a:r>
            <a:r>
              <a:rPr lang="en-US" dirty="0" smtClean="0"/>
              <a:t>, +s</a:t>
            </a:r>
            <a:r>
              <a:rPr lang="en-US" baseline="-25000" dirty="0" smtClean="0"/>
              <a:t>5</a:t>
            </a:r>
            <a:r>
              <a:rPr lang="en-US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69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Configuration’s Membership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235313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Servers that were added and not removed</a:t>
            </a:r>
          </a:p>
          <a:p>
            <a:pPr lvl="1"/>
            <a:r>
              <a:rPr lang="en-US" dirty="0" smtClean="0"/>
              <a:t>i.e., {s | +s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 </a:t>
            </a:r>
            <a:r>
              <a:rPr lang="en-US" dirty="0" err="1" smtClean="0">
                <a:sym typeface="Mathematica1"/>
              </a:rPr>
              <a:t>conf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∧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-s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∉ </a:t>
            </a:r>
            <a:r>
              <a:rPr lang="en-US" dirty="0" err="1" smtClean="0">
                <a:sym typeface="Mathematica1"/>
              </a:rPr>
              <a:t>conf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}  </a:t>
            </a:r>
          </a:p>
          <a:p>
            <a:pPr lvl="1"/>
            <a:r>
              <a:rPr lang="en-US" dirty="0" smtClean="0"/>
              <a:t>e.g., Initial membership is {s</a:t>
            </a:r>
            <a:r>
              <a:rPr lang="en-US" baseline="-25000" dirty="0" smtClean="0"/>
              <a:t>1</a:t>
            </a:r>
            <a:r>
              <a:rPr lang="en-US" dirty="0" smtClean="0"/>
              <a:t>, s</a:t>
            </a:r>
            <a:r>
              <a:rPr lang="en-US" baseline="-25000" dirty="0" smtClean="0"/>
              <a:t>2</a:t>
            </a:r>
            <a:r>
              <a:rPr lang="en-US" dirty="0" smtClean="0"/>
              <a:t>, s</a:t>
            </a:r>
            <a:r>
              <a:rPr lang="en-US" baseline="-25000" dirty="0" smtClean="0"/>
              <a:t>3</a:t>
            </a:r>
            <a:r>
              <a:rPr lang="en-US" dirty="0" smtClean="0"/>
              <a:t>, s</a:t>
            </a:r>
            <a:r>
              <a:rPr lang="en-US" baseline="-25000" dirty="0" smtClean="0"/>
              <a:t>4</a:t>
            </a:r>
            <a:r>
              <a:rPr lang="en-US" dirty="0" smtClean="0"/>
              <a:t>, s</a:t>
            </a:r>
            <a:r>
              <a:rPr lang="en-US" baseline="-25000" dirty="0" smtClean="0"/>
              <a:t>5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by </a:t>
            </a:r>
            <a:r>
              <a:rPr lang="en-US" dirty="0"/>
              <a:t>slight abuse of notation, we sometimes refer to </a:t>
            </a:r>
            <a:r>
              <a:rPr lang="en-US" dirty="0" err="1"/>
              <a:t>C.membership</a:t>
            </a:r>
            <a:r>
              <a:rPr lang="en-US" dirty="0"/>
              <a:t> as C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1086068" y="3835738"/>
            <a:ext cx="3240360" cy="2689606"/>
            <a:chOff x="582012" y="3553852"/>
            <a:chExt cx="3240360" cy="2689606"/>
          </a:xfrm>
        </p:grpSpPr>
        <p:sp>
          <p:nvSpPr>
            <p:cNvPr id="5" name="Rounded Rectangle 4"/>
            <p:cNvSpPr/>
            <p:nvPr/>
          </p:nvSpPr>
          <p:spPr>
            <a:xfrm>
              <a:off x="1115616" y="4160495"/>
              <a:ext cx="762947" cy="44645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+s</a:t>
              </a:r>
              <a:r>
                <a:rPr lang="en-US" sz="2800" baseline="-25000" dirty="0" smtClean="0"/>
                <a:t>1</a:t>
              </a:r>
              <a:endParaRPr lang="en-US" sz="2800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2987824" y="5069474"/>
              <a:ext cx="762947" cy="44645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+s</a:t>
              </a:r>
              <a:r>
                <a:rPr lang="en-US" sz="2800" baseline="-25000" dirty="0" smtClean="0"/>
                <a:t>4</a:t>
              </a:r>
              <a:endParaRPr lang="en-US" sz="28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827584" y="4855978"/>
              <a:ext cx="762947" cy="44645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+S</a:t>
              </a:r>
              <a:r>
                <a:rPr lang="en-US" sz="2800" baseline="-25000" dirty="0" smtClean="0"/>
                <a:t>3</a:t>
              </a:r>
              <a:endParaRPr lang="en-US" sz="2800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884373" y="4409528"/>
              <a:ext cx="762947" cy="44645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+</a:t>
              </a:r>
              <a:r>
                <a:rPr lang="en-US" sz="2400" dirty="0" smtClean="0">
                  <a:solidFill>
                    <a:schemeClr val="tx1"/>
                  </a:solidFill>
                </a:rPr>
                <a:t>s</a:t>
              </a:r>
              <a:r>
                <a:rPr lang="en-US" sz="2400" baseline="-25000" dirty="0" smtClean="0">
                  <a:solidFill>
                    <a:schemeClr val="tx1"/>
                  </a:solidFill>
                </a:rPr>
                <a:t>2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326134" y="5515924"/>
              <a:ext cx="762947" cy="44645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+s</a:t>
              </a:r>
              <a:r>
                <a:rPr lang="en-US" sz="2800" baseline="-25000" dirty="0" smtClean="0">
                  <a:solidFill>
                    <a:schemeClr val="tx1"/>
                  </a:solidFill>
                </a:rPr>
                <a:t>5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2012" y="4011210"/>
              <a:ext cx="3240360" cy="22322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945346" y="4603790"/>
              <a:ext cx="762947" cy="44645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-</a:t>
              </a:r>
              <a:r>
                <a:rPr lang="en-US" sz="2400" dirty="0" smtClean="0">
                  <a:solidFill>
                    <a:schemeClr val="tx1"/>
                  </a:solidFill>
                </a:rPr>
                <a:t>s</a:t>
              </a:r>
              <a:r>
                <a:rPr lang="en-US" sz="2400" baseline="-25000" dirty="0" smtClean="0">
                  <a:solidFill>
                    <a:schemeClr val="tx1"/>
                  </a:solidFill>
                </a:rPr>
                <a:t>2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543718" y="5724599"/>
              <a:ext cx="762947" cy="446450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-</a:t>
              </a:r>
              <a:r>
                <a:rPr lang="en-US" sz="2800" dirty="0" smtClean="0">
                  <a:solidFill>
                    <a:schemeClr val="tx1"/>
                  </a:solidFill>
                </a:rPr>
                <a:t>s</a:t>
              </a:r>
              <a:r>
                <a:rPr lang="en-US" sz="2800" baseline="-25000" dirty="0">
                  <a:solidFill>
                    <a:schemeClr val="tx1"/>
                  </a:solidFill>
                </a:rPr>
                <a:t>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15616" y="3553852"/>
              <a:ext cx="25317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  <a:r>
                <a:rPr lang="en-US" sz="2800" dirty="0" smtClean="0"/>
                <a:t>onfiguration C</a:t>
              </a:r>
              <a:endParaRPr lang="en-US" sz="280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60032" y="3835738"/>
            <a:ext cx="3312368" cy="2689606"/>
            <a:chOff x="582012" y="3553852"/>
            <a:chExt cx="3312368" cy="2689606"/>
          </a:xfrm>
        </p:grpSpPr>
        <p:sp>
          <p:nvSpPr>
            <p:cNvPr id="16" name="Rounded Rectangle 15"/>
            <p:cNvSpPr/>
            <p:nvPr/>
          </p:nvSpPr>
          <p:spPr>
            <a:xfrm>
              <a:off x="1115616" y="4160495"/>
              <a:ext cx="762947" cy="44645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</a:t>
              </a:r>
              <a:r>
                <a:rPr lang="en-US" sz="2800" baseline="-25000" dirty="0" smtClean="0"/>
                <a:t>1</a:t>
              </a:r>
              <a:endParaRPr lang="en-US" sz="28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987824" y="5069474"/>
              <a:ext cx="762947" cy="44645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</a:t>
              </a:r>
              <a:r>
                <a:rPr lang="en-US" sz="2800" baseline="-25000" dirty="0" smtClean="0"/>
                <a:t>4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827584" y="4855978"/>
              <a:ext cx="762947" cy="44645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/>
                <a:t>S</a:t>
              </a:r>
              <a:r>
                <a:rPr lang="en-US" sz="2800" baseline="-25000" dirty="0" smtClean="0"/>
                <a:t>3</a:t>
              </a:r>
              <a:endParaRPr lang="en-US" sz="28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82012" y="4011210"/>
              <a:ext cx="3240360" cy="22322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81065" y="3553852"/>
              <a:ext cx="26133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/>
                <a:t>C.membership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0489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 event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Configurations can be </a:t>
            </a:r>
            <a:r>
              <a:rPr lang="en-US" i="1" dirty="0" smtClean="0"/>
              <a:t>installed </a:t>
            </a:r>
          </a:p>
          <a:p>
            <a:pPr lvl="1"/>
            <a:r>
              <a:rPr lang="en-US" dirty="0" smtClean="0"/>
              <a:t>i.e., </a:t>
            </a:r>
            <a:r>
              <a:rPr lang="en-US" i="1" dirty="0" smtClean="0"/>
              <a:t>install(C</a:t>
            </a:r>
            <a:r>
              <a:rPr lang="en-US" i="1" baseline="-25000" dirty="0" smtClean="0"/>
              <a:t>0</a:t>
            </a:r>
            <a:r>
              <a:rPr lang="en-US" i="1" dirty="0" smtClean="0"/>
              <a:t>)</a:t>
            </a:r>
            <a:endParaRPr lang="en-US" i="1" dirty="0"/>
          </a:p>
          <a:p>
            <a:pPr lvl="1"/>
            <a:r>
              <a:rPr lang="en-US" dirty="0" smtClean="0"/>
              <a:t>Intuitively, indicates </a:t>
            </a:r>
            <a:r>
              <a:rPr lang="en-US" dirty="0"/>
              <a:t>that from now on we expect to be able to perform operations in the new configuration</a:t>
            </a:r>
          </a:p>
          <a:p>
            <a:r>
              <a:rPr lang="en-US" dirty="0"/>
              <a:t>We will use it to define the failure model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0522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Reconfigurable atomic storage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Motivation </a:t>
            </a:r>
          </a:p>
          <a:p>
            <a:pPr lvl="1"/>
            <a:r>
              <a:rPr lang="en-US" dirty="0" smtClean="0"/>
              <a:t>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Expired configuration oracle</a:t>
            </a:r>
          </a:p>
          <a:p>
            <a:pPr lvl="1"/>
            <a:r>
              <a:rPr lang="en-US" dirty="0" smtClean="0"/>
              <a:t>Traversing possible configurations</a:t>
            </a:r>
          </a:p>
          <a:p>
            <a:pPr lvl="1"/>
            <a:r>
              <a:rPr lang="en-US" dirty="0" smtClean="0"/>
              <a:t>Using a generic </a:t>
            </a:r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</a:p>
          <a:p>
            <a:pPr lvl="1"/>
            <a:r>
              <a:rPr lang="en-US" dirty="0" smtClean="0"/>
              <a:t>Existing algorithms as </a:t>
            </a:r>
            <a:r>
              <a:rPr lang="en-US" dirty="0" err="1" smtClean="0"/>
              <a:t>SpSn</a:t>
            </a:r>
            <a:r>
              <a:rPr lang="en-US" dirty="0" smtClean="0"/>
              <a:t> implementations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the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Add </a:t>
            </a:r>
            <a:r>
              <a:rPr lang="en-US" i="1" dirty="0" err="1" smtClean="0"/>
              <a:t>reconfig</a:t>
            </a:r>
            <a:r>
              <a:rPr lang="en-US" i="1" dirty="0" smtClean="0"/>
              <a:t>(C,P) </a:t>
            </a:r>
            <a:r>
              <a:rPr lang="en-US" dirty="0" smtClean="0"/>
              <a:t>to the API</a:t>
            </a:r>
          </a:p>
          <a:p>
            <a:pPr lvl="1"/>
            <a:r>
              <a:rPr lang="en-US" dirty="0" smtClean="0"/>
              <a:t>Changes configuration C by applying changes in P</a:t>
            </a:r>
          </a:p>
          <a:p>
            <a:pPr lvl="1"/>
            <a:r>
              <a:rPr lang="en-US" dirty="0" smtClean="0"/>
              <a:t>Returns new installed configuration C’</a:t>
            </a:r>
          </a:p>
          <a:p>
            <a:pPr lvl="1"/>
            <a:r>
              <a:rPr lang="en-US" dirty="0" smtClean="0"/>
              <a:t>May install more configurations </a:t>
            </a:r>
          </a:p>
          <a:p>
            <a:pPr lvl="1"/>
            <a:r>
              <a:rPr lang="en-US" dirty="0" smtClean="0"/>
              <a:t>C becomes </a:t>
            </a:r>
            <a:r>
              <a:rPr lang="en-US" i="1" dirty="0" smtClean="0"/>
              <a:t>superseded </a:t>
            </a:r>
          </a:p>
          <a:p>
            <a:r>
              <a:rPr lang="en-US" dirty="0" smtClean="0"/>
              <a:t>C is either C</a:t>
            </a:r>
            <a:r>
              <a:rPr lang="en-US" baseline="-25000" dirty="0" smtClean="0"/>
              <a:t>0</a:t>
            </a:r>
            <a:r>
              <a:rPr lang="en-US" dirty="0" smtClean="0"/>
              <a:t> or a configuration returned by an earlier </a:t>
            </a:r>
            <a:r>
              <a:rPr lang="en-US" dirty="0" err="1" smtClean="0"/>
              <a:t>reconfig</a:t>
            </a:r>
            <a:r>
              <a:rPr lang="en-US" dirty="0" smtClean="0"/>
              <a:t> (assumption on usage)</a:t>
            </a:r>
          </a:p>
          <a:p>
            <a:r>
              <a:rPr lang="en-US" dirty="0" smtClean="0"/>
              <a:t>Proposal P is a set of changes</a:t>
            </a:r>
          </a:p>
          <a:p>
            <a:pPr lvl="1"/>
            <a:r>
              <a:rPr lang="en-US" dirty="0" smtClean="0"/>
              <a:t>E.g., {+s</a:t>
            </a:r>
            <a:r>
              <a:rPr lang="en-US" baseline="-25000" dirty="0" smtClean="0"/>
              <a:t>12</a:t>
            </a:r>
            <a:r>
              <a:rPr lang="en-US" dirty="0" smtClean="0"/>
              <a:t>, -s</a:t>
            </a:r>
            <a:r>
              <a:rPr lang="en-US" baseline="-25000" dirty="0" smtClean="0"/>
              <a:t>7</a:t>
            </a:r>
            <a:r>
              <a:rPr lang="en-US" dirty="0" smtClean="0"/>
              <a:t>, -s</a:t>
            </a:r>
            <a:r>
              <a:rPr lang="en-US" baseline="-25000" dirty="0" smtClean="0"/>
              <a:t>2</a:t>
            </a:r>
            <a:r>
              <a:rPr lang="en-US" dirty="0" smtClean="0"/>
              <a:t>}</a:t>
            </a:r>
          </a:p>
          <a:p>
            <a:r>
              <a:rPr lang="en-US" dirty="0" smtClean="0"/>
              <a:t>By convention, </a:t>
            </a:r>
            <a:r>
              <a:rPr lang="en-US" dirty="0" err="1" smtClean="0"/>
              <a:t>reconfig</a:t>
            </a:r>
            <a:r>
              <a:rPr lang="en-US" i="1" dirty="0" smtClean="0"/>
              <a:t>({},</a:t>
            </a:r>
            <a:r>
              <a:rPr lang="en-US" dirty="0" smtClean="0"/>
              <a:t> C</a:t>
            </a:r>
            <a:r>
              <a:rPr lang="en-US" baseline="-25000" dirty="0" smtClean="0"/>
              <a:t>0</a:t>
            </a:r>
            <a:r>
              <a:rPr lang="en-US" i="1" dirty="0" smtClean="0"/>
              <a:t>) </a:t>
            </a:r>
            <a:r>
              <a:rPr lang="en-US" dirty="0" smtClean="0"/>
              <a:t>returns</a:t>
            </a:r>
            <a:r>
              <a:rPr lang="en-US" i="1" dirty="0" smtClean="0"/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0 </a:t>
            </a:r>
            <a:r>
              <a:rPr lang="en-US" dirty="0" smtClean="0"/>
              <a:t>at time 0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51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Changing the </a:t>
            </a:r>
            <a:r>
              <a:rPr lang="en-US" dirty="0" smtClean="0"/>
              <a:t>Configuration</a:t>
            </a:r>
            <a:br>
              <a:rPr lang="en-US" dirty="0" smtClean="0"/>
            </a:br>
            <a:r>
              <a:rPr lang="en-US" dirty="0" smtClean="0"/>
              <a:t>(sequential example) 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539552" y="2577766"/>
            <a:ext cx="1584176" cy="2208047"/>
            <a:chOff x="323528" y="1436976"/>
            <a:chExt cx="1584176" cy="2208047"/>
          </a:xfrm>
        </p:grpSpPr>
        <p:sp>
          <p:nvSpPr>
            <p:cNvPr id="15" name="Rounded Rectangle 14"/>
            <p:cNvSpPr/>
            <p:nvPr/>
          </p:nvSpPr>
          <p:spPr>
            <a:xfrm>
              <a:off x="467544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467544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467544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23528" y="1939758"/>
              <a:ext cx="1584176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9592" y="1436976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0</a:t>
              </a:r>
              <a:endParaRPr lang="en-US" sz="28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636859" y="2492896"/>
            <a:ext cx="3580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reconfig</a:t>
            </a:r>
            <a:r>
              <a:rPr lang="en-US" sz="2800" i="1" dirty="0" smtClean="0"/>
              <a:t>(C</a:t>
            </a:r>
            <a:r>
              <a:rPr lang="en-US" sz="2800" i="1" baseline="-25000" dirty="0" smtClean="0"/>
              <a:t>0,</a:t>
            </a:r>
            <a:r>
              <a:rPr lang="en-US" sz="2800" i="1" dirty="0" smtClean="0"/>
              <a:t> {+s</a:t>
            </a:r>
            <a:r>
              <a:rPr lang="en-US" sz="2800" i="1" baseline="-25000" dirty="0" smtClean="0"/>
              <a:t>4</a:t>
            </a:r>
            <a:r>
              <a:rPr lang="en-US" sz="2800" i="1" dirty="0" smtClean="0"/>
              <a:t>, -s</a:t>
            </a:r>
            <a:r>
              <a:rPr lang="en-US" sz="2800" i="1" baseline="-25000" dirty="0" smtClean="0"/>
              <a:t>1+</a:t>
            </a:r>
            <a:r>
              <a:rPr lang="en-US" sz="2800" i="1" dirty="0" smtClean="0"/>
              <a:t>})</a:t>
            </a:r>
            <a:endParaRPr lang="en-US" sz="2800" i="1" dirty="0"/>
          </a:p>
        </p:txBody>
      </p:sp>
      <p:grpSp>
        <p:nvGrpSpPr>
          <p:cNvPr id="31" name="Group 30"/>
          <p:cNvGrpSpPr/>
          <p:nvPr/>
        </p:nvGrpSpPr>
        <p:grpSpPr>
          <a:xfrm>
            <a:off x="6660232" y="2577766"/>
            <a:ext cx="2088232" cy="2208047"/>
            <a:chOff x="5076056" y="4293096"/>
            <a:chExt cx="2088232" cy="2208047"/>
          </a:xfrm>
        </p:grpSpPr>
        <p:sp>
          <p:nvSpPr>
            <p:cNvPr id="24" name="Rounded Rectangle 23"/>
            <p:cNvSpPr/>
            <p:nvPr/>
          </p:nvSpPr>
          <p:spPr>
            <a:xfrm>
              <a:off x="5233164" y="5482539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5233164" y="4978483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233164" y="5986595"/>
              <a:ext cx="686339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076056" y="4795878"/>
              <a:ext cx="2088232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04489" y="4293096"/>
              <a:ext cx="5786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/>
                <a:t>1</a:t>
              </a:r>
              <a:endParaRPr lang="en-US" sz="28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084168" y="4998878"/>
              <a:ext cx="687206" cy="388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-</a:t>
              </a:r>
              <a:r>
                <a:rPr lang="en-US" sz="2400" dirty="0" smtClean="0">
                  <a:solidFill>
                    <a:schemeClr val="tx1"/>
                  </a:solidFill>
                </a:rPr>
                <a:t>s</a:t>
              </a:r>
              <a:r>
                <a:rPr lang="en-US" sz="2400" baseline="-25000" dirty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088074" y="5482538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</p:grpSp>
      <p:sp>
        <p:nvSpPr>
          <p:cNvPr id="35" name="Line Callout 1 34"/>
          <p:cNvSpPr/>
          <p:nvPr/>
        </p:nvSpPr>
        <p:spPr>
          <a:xfrm>
            <a:off x="4854473" y="3140946"/>
            <a:ext cx="1516483" cy="536126"/>
          </a:xfrm>
          <a:prstGeom prst="borderCallout1">
            <a:avLst>
              <a:gd name="adj1" fmla="val 34973"/>
              <a:gd name="adj2" fmla="val 99302"/>
              <a:gd name="adj3" fmla="val 21415"/>
              <a:gd name="adj4" fmla="val 1213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installed</a:t>
            </a:r>
            <a:endParaRPr lang="he-IL" sz="2800" dirty="0"/>
          </a:p>
        </p:txBody>
      </p:sp>
      <p:sp>
        <p:nvSpPr>
          <p:cNvPr id="36" name="Line Callout 1 35"/>
          <p:cNvSpPr/>
          <p:nvPr/>
        </p:nvSpPr>
        <p:spPr>
          <a:xfrm>
            <a:off x="2444180" y="3801902"/>
            <a:ext cx="2344412" cy="1116582"/>
          </a:xfrm>
          <a:prstGeom prst="borderCallout1">
            <a:avLst>
              <a:gd name="adj1" fmla="val 34973"/>
              <a:gd name="adj2" fmla="val 1938"/>
              <a:gd name="adj3" fmla="val -4307"/>
              <a:gd name="adj4" fmla="val -163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dirty="0" smtClean="0"/>
              <a:t>When </a:t>
            </a:r>
            <a:r>
              <a:rPr lang="en-US" sz="2800" dirty="0" err="1" smtClean="0"/>
              <a:t>reconfig</a:t>
            </a:r>
            <a:r>
              <a:rPr lang="en-US" sz="2800" dirty="0" smtClean="0"/>
              <a:t> </a:t>
            </a:r>
          </a:p>
          <a:p>
            <a:pPr algn="ctr"/>
            <a:r>
              <a:rPr lang="en-US" sz="2800" dirty="0"/>
              <a:t>r</a:t>
            </a:r>
            <a:r>
              <a:rPr lang="en-US" sz="2800" dirty="0" smtClean="0"/>
              <a:t>eturns 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C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 is </a:t>
            </a:r>
            <a:r>
              <a:rPr lang="en-US" sz="2800" i="1" dirty="0"/>
              <a:t>superseded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5" grpId="0" animBg="1"/>
      <p:bldP spid="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reconfig</a:t>
            </a:r>
            <a:r>
              <a:rPr lang="en-US" dirty="0" smtClean="0"/>
              <a:t>(C, P) returns C’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C’ was </a:t>
            </a:r>
            <a:r>
              <a:rPr lang="en-US" u="sng" dirty="0" smtClean="0"/>
              <a:t>installed</a:t>
            </a:r>
          </a:p>
          <a:p>
            <a:pPr lvl="1"/>
            <a:r>
              <a:rPr lang="en-US" u="sng" dirty="0" smtClean="0"/>
              <a:t>C’ reflects P</a:t>
            </a:r>
            <a:r>
              <a:rPr lang="en-US" dirty="0" smtClean="0"/>
              <a:t>: C’ </a:t>
            </a:r>
            <a:r>
              <a:rPr lang="en-US" dirty="0" smtClean="0">
                <a:sym typeface="Symbol"/>
              </a:rPr>
              <a:t></a:t>
            </a:r>
            <a:r>
              <a:rPr lang="en-US" dirty="0" smtClean="0"/>
              <a:t> C 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 P </a:t>
            </a:r>
          </a:p>
          <a:p>
            <a:pPr lvl="1"/>
            <a:r>
              <a:rPr lang="en-US" u="sng" dirty="0" smtClean="0"/>
              <a:t>Validity</a:t>
            </a:r>
            <a:r>
              <a:rPr lang="en-US" dirty="0" smtClean="0"/>
              <a:t>: if </a:t>
            </a:r>
            <a:r>
              <a:rPr lang="en-US" dirty="0" smtClean="0">
                <a:sym typeface="Mathematica1"/>
              </a:rPr>
              <a:t>C’’ was installed, then for every c \in C’’ there was </a:t>
            </a:r>
            <a:r>
              <a:rPr lang="en-US" dirty="0" err="1" smtClean="0"/>
              <a:t>reconfig</a:t>
            </a:r>
            <a:r>
              <a:rPr lang="en-US" dirty="0" smtClean="0"/>
              <a:t>(*, P’’) invocation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  <a:r>
              <a:rPr lang="en-US" dirty="0" smtClean="0">
                <a:sym typeface="Mathematica1"/>
              </a:rPr>
              <a:t> c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  <a:sym typeface="Mathematica1"/>
              </a:rPr>
              <a:t>∈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P’’</a:t>
            </a:r>
            <a:endParaRPr lang="en-US" baseline="-25000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25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Reconfiguration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US" dirty="0" smtClean="0"/>
              <a:t>For example consider </a:t>
            </a:r>
            <a:r>
              <a:rPr lang="en-US" i="1" dirty="0" err="1"/>
              <a:t>reconfig</a:t>
            </a:r>
            <a:r>
              <a:rPr lang="en-US" i="1" dirty="0"/>
              <a:t>(C</a:t>
            </a:r>
            <a:r>
              <a:rPr lang="en-US" i="1" baseline="-25000" dirty="0"/>
              <a:t>0,</a:t>
            </a:r>
            <a:r>
              <a:rPr lang="en-US" i="1" dirty="0"/>
              <a:t> {+</a:t>
            </a:r>
            <a:r>
              <a:rPr lang="en-US" i="1" dirty="0" smtClean="0"/>
              <a:t>s</a:t>
            </a:r>
            <a:r>
              <a:rPr lang="en-US" i="1" baseline="-25000" dirty="0" smtClean="0"/>
              <a:t>4</a:t>
            </a:r>
            <a:r>
              <a:rPr lang="en-US" i="1" dirty="0" smtClean="0"/>
              <a:t>})</a:t>
            </a:r>
          </a:p>
          <a:p>
            <a:pPr lvl="1"/>
            <a:r>
              <a:rPr lang="en-US" dirty="0" smtClean="0"/>
              <a:t>Concurrent with </a:t>
            </a:r>
            <a:r>
              <a:rPr lang="en-US" i="1" dirty="0" err="1"/>
              <a:t>reconfig</a:t>
            </a:r>
            <a:r>
              <a:rPr lang="en-US" i="1" dirty="0"/>
              <a:t>(C</a:t>
            </a:r>
            <a:r>
              <a:rPr lang="en-US" i="1" baseline="-25000" dirty="0"/>
              <a:t>0,</a:t>
            </a:r>
            <a:r>
              <a:rPr lang="en-US" i="1" dirty="0"/>
              <a:t> {+</a:t>
            </a:r>
            <a:r>
              <a:rPr lang="en-US" i="1" dirty="0" smtClean="0"/>
              <a:t>s</a:t>
            </a:r>
            <a:r>
              <a:rPr lang="en-US" i="1" baseline="-25000" dirty="0" smtClean="0"/>
              <a:t>5</a:t>
            </a:r>
            <a:r>
              <a:rPr lang="en-US" i="1" dirty="0" smtClean="0"/>
              <a:t>, - s</a:t>
            </a:r>
            <a:r>
              <a:rPr lang="en-US" i="1" baseline="-25000" dirty="0" smtClean="0"/>
              <a:t>1</a:t>
            </a:r>
            <a:r>
              <a:rPr lang="en-US" i="1" dirty="0" smtClean="0"/>
              <a:t>}),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Both operations can install all</a:t>
            </a:r>
            <a:endParaRPr lang="en-US" baseline="-25000" dirty="0" smtClean="0"/>
          </a:p>
          <a:p>
            <a:r>
              <a:rPr lang="en-US" i="1" dirty="0" err="1"/>
              <a:t>reconfig</a:t>
            </a:r>
            <a:r>
              <a:rPr lang="en-US" i="1" dirty="0"/>
              <a:t>(C</a:t>
            </a:r>
            <a:r>
              <a:rPr lang="en-US" i="1" baseline="-25000" dirty="0"/>
              <a:t>0,</a:t>
            </a:r>
            <a:r>
              <a:rPr lang="en-US" i="1" dirty="0"/>
              <a:t> {+s</a:t>
            </a:r>
            <a:r>
              <a:rPr lang="en-US" i="1" baseline="-25000" dirty="0"/>
              <a:t>4</a:t>
            </a:r>
            <a:r>
              <a:rPr lang="en-US" i="1" dirty="0" smtClean="0"/>
              <a:t>}) can return </a:t>
            </a:r>
            <a:r>
              <a:rPr lang="en-US" dirty="0" smtClean="0"/>
              <a:t>all</a:t>
            </a:r>
            <a:endParaRPr lang="en-US" baseline="-25000" dirty="0"/>
          </a:p>
          <a:p>
            <a:endParaRPr lang="en-US" i="1" dirty="0"/>
          </a:p>
          <a:p>
            <a:endParaRPr lang="en-US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7777857" y="956900"/>
            <a:ext cx="995518" cy="1807137"/>
            <a:chOff x="457200" y="3268949"/>
            <a:chExt cx="1099184" cy="2208047"/>
          </a:xfrm>
        </p:grpSpPr>
        <p:sp>
          <p:nvSpPr>
            <p:cNvPr id="5" name="Rounded Rectangle 4"/>
            <p:cNvSpPr/>
            <p:nvPr/>
          </p:nvSpPr>
          <p:spPr>
            <a:xfrm>
              <a:off x="601216" y="4458392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/>
                <a:t>2</a:t>
              </a:r>
              <a:endParaRPr lang="en-US" sz="2000" dirty="0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01216" y="3954336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1</a:t>
              </a:r>
              <a:endParaRPr lang="en-US" sz="2000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1216" y="4962448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+S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57200" y="3771731"/>
              <a:ext cx="1099184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5576" y="3268949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0</a:t>
              </a:r>
              <a:endParaRPr lang="en-US" sz="2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95536" y="2780928"/>
            <a:ext cx="8208912" cy="2214543"/>
            <a:chOff x="395536" y="2780928"/>
            <a:chExt cx="8208912" cy="2214543"/>
          </a:xfrm>
        </p:grpSpPr>
        <p:sp>
          <p:nvSpPr>
            <p:cNvPr id="12" name="Rounded Rectangle 11"/>
            <p:cNvSpPr/>
            <p:nvPr/>
          </p:nvSpPr>
          <p:spPr>
            <a:xfrm>
              <a:off x="552644" y="3970371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552644" y="3466315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552644" y="4474427"/>
              <a:ext cx="686339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95536" y="3283710"/>
              <a:ext cx="1800200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23969" y="2780928"/>
              <a:ext cx="5786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/>
                <a:t>1</a:t>
              </a:r>
              <a:endParaRPr lang="en-US" sz="28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69145" y="3475554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724459" y="3970371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724459" y="3466315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724459" y="4474427"/>
              <a:ext cx="686339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567351" y="3283710"/>
              <a:ext cx="1800200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532098" y="3942294"/>
              <a:ext cx="687206" cy="388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-</a:t>
              </a:r>
              <a:r>
                <a:rPr lang="en-US" sz="2400" dirty="0" smtClean="0">
                  <a:solidFill>
                    <a:schemeClr val="tx1"/>
                  </a:solidFill>
                </a:rPr>
                <a:t>s</a:t>
              </a:r>
              <a:r>
                <a:rPr lang="en-US" sz="2400" baseline="-25000" dirty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540960" y="3475554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54665" y="2846440"/>
              <a:ext cx="5786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/>
                <a:t>2</a:t>
              </a:r>
              <a:endParaRPr lang="en-US" sz="28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873124" y="3976867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873124" y="3472811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4873124" y="4480923"/>
              <a:ext cx="686339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716016" y="3290206"/>
              <a:ext cx="1800200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7782838" y="4488513"/>
              <a:ext cx="687206" cy="38809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smtClean="0">
                  <a:solidFill>
                    <a:schemeClr val="tx1"/>
                  </a:solidFill>
                </a:rPr>
                <a:t>-</a:t>
              </a:r>
              <a:r>
                <a:rPr lang="en-US" sz="2400" dirty="0" smtClean="0">
                  <a:solidFill>
                    <a:schemeClr val="tx1"/>
                  </a:solidFill>
                </a:rPr>
                <a:t>s</a:t>
              </a:r>
              <a:r>
                <a:rPr lang="en-US" sz="2400" baseline="-25000" dirty="0">
                  <a:solidFill>
                    <a:schemeClr val="tx1"/>
                  </a:solidFill>
                </a:rPr>
                <a:t>1</a:t>
              </a:r>
              <a:endParaRPr 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5689625" y="3482050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03330" y="2852936"/>
              <a:ext cx="5786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3</a:t>
              </a:r>
              <a:endParaRPr lang="en-US" sz="2800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5689625" y="3981638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5</a:t>
              </a:r>
              <a:endParaRPr lang="en-US" sz="2400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961356" y="3976867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6961356" y="3472811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6961356" y="4480923"/>
              <a:ext cx="686339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804248" y="3290206"/>
              <a:ext cx="1800200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7777857" y="3482050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4</a:t>
              </a:r>
              <a:endParaRPr lang="en-US" sz="24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91562" y="2852936"/>
              <a:ext cx="5786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/>
                <a:t>4</a:t>
              </a:r>
              <a:endParaRPr lang="en-US" sz="2800" dirty="0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7777857" y="3981638"/>
              <a:ext cx="659393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5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5069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 ABD, need live majority – but in which configuration?</a:t>
            </a:r>
          </a:p>
          <a:p>
            <a:endParaRPr lang="en-US" dirty="0" smtClean="0"/>
          </a:p>
          <a:p>
            <a:r>
              <a:rPr lang="en-US" u="sng" dirty="0" smtClean="0"/>
              <a:t>Availability</a:t>
            </a:r>
            <a:r>
              <a:rPr lang="en-US" dirty="0" smtClean="0"/>
              <a:t>: A configuration C is </a:t>
            </a:r>
            <a:r>
              <a:rPr lang="en-US" b="1" i="1" dirty="0" smtClean="0"/>
              <a:t>available</a:t>
            </a:r>
            <a:r>
              <a:rPr lang="en-US" dirty="0" smtClean="0"/>
              <a:t> if a majority of </a:t>
            </a:r>
            <a:r>
              <a:rPr lang="en-US" dirty="0" err="1" smtClean="0"/>
              <a:t>C.members</a:t>
            </a:r>
            <a:r>
              <a:rPr lang="en-US" dirty="0" smtClean="0"/>
              <a:t> is alive</a:t>
            </a:r>
          </a:p>
          <a:p>
            <a:pPr lvl="1"/>
            <a:r>
              <a:rPr lang="en-US" dirty="0" smtClean="0"/>
              <a:t>Rationale: can emulate register using ABD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require </a:t>
            </a:r>
            <a:r>
              <a:rPr lang="en-US" b="1" u="sng" dirty="0" err="1" smtClean="0"/>
              <a:t>reconfigurability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Every installed configuration C must be available until it superseded (a </a:t>
            </a:r>
            <a:r>
              <a:rPr lang="en-US" dirty="0" err="1" smtClean="0"/>
              <a:t>reconfig</a:t>
            </a:r>
            <a:r>
              <a:rPr lang="en-US" dirty="0" smtClean="0"/>
              <a:t> returns C’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  <a:sym typeface="Mathematica1"/>
              </a:rPr>
              <a:t>⊂</a:t>
            </a:r>
            <a:r>
              <a:rPr lang="en-US" dirty="0" smtClean="0">
                <a:sym typeface="Mathematica1"/>
              </a:rPr>
              <a:t> C)</a:t>
            </a:r>
          </a:p>
          <a:p>
            <a:pPr lvl="1"/>
            <a:r>
              <a:rPr lang="en-US" dirty="0" smtClean="0">
                <a:sym typeface="Mathematica1"/>
              </a:rPr>
              <a:t>Rationale: Administrator may take down machines once a reconfiguration removing them returns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Shared Memory Abstraction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097410" cy="1252736"/>
          </a:xfrm>
        </p:spPr>
        <p:txBody>
          <a:bodyPr/>
          <a:lstStyle/>
          <a:p>
            <a:r>
              <a:rPr lang="en-US" dirty="0" smtClean="0"/>
              <a:t>We can see each configuration as a collection of (low-level) MWMR registers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6676036" y="3524119"/>
            <a:ext cx="1775119" cy="2403270"/>
            <a:chOff x="7164288" y="3546010"/>
            <a:chExt cx="1485711" cy="2204577"/>
          </a:xfrm>
        </p:grpSpPr>
        <p:grpSp>
          <p:nvGrpSpPr>
            <p:cNvPr id="5" name="Group 4"/>
            <p:cNvGrpSpPr/>
            <p:nvPr/>
          </p:nvGrpSpPr>
          <p:grpSpPr>
            <a:xfrm>
              <a:off x="7236296" y="4671108"/>
              <a:ext cx="1371924" cy="1079479"/>
              <a:chOff x="5148064" y="2060848"/>
              <a:chExt cx="2736304" cy="18002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</a:t>
                </a:r>
                <a:endParaRPr lang="en-US" dirty="0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</a:t>
                </a:r>
                <a:endParaRPr lang="en-US" dirty="0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</a:t>
                </a:r>
                <a:endParaRPr lang="en-US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</a:t>
                </a:r>
                <a:endParaRPr lang="en-US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</a:t>
                </a:r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164288" y="3546010"/>
              <a:ext cx="462719" cy="423344"/>
              <a:chOff x="1292282" y="1772816"/>
              <a:chExt cx="462719" cy="423344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1292282" y="1772816"/>
                <a:ext cx="447418" cy="423344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394961" y="178552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c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8195512" y="3546010"/>
              <a:ext cx="454487" cy="423344"/>
              <a:chOff x="1292282" y="1772816"/>
              <a:chExt cx="454487" cy="423344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92282" y="1772816"/>
                <a:ext cx="447418" cy="423344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386729" y="1785527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c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0" name="Straight Arrow Connector 19"/>
            <p:cNvCxnSpPr/>
            <p:nvPr/>
          </p:nvCxnSpPr>
          <p:spPr>
            <a:xfrm>
              <a:off x="7392911" y="3969354"/>
              <a:ext cx="0" cy="701754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7" idx="4"/>
            </p:cNvCxnSpPr>
            <p:nvPr/>
          </p:nvCxnSpPr>
          <p:spPr>
            <a:xfrm>
              <a:off x="8419221" y="3969354"/>
              <a:ext cx="0" cy="701754"/>
            </a:xfrm>
            <a:prstGeom prst="straightConnector1">
              <a:avLst/>
            </a:prstGeom>
            <a:ln w="28575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308304" y="3933056"/>
              <a:ext cx="1224136" cy="592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X.read</a:t>
              </a:r>
              <a:r>
                <a:rPr lang="en-US" dirty="0" smtClean="0"/>
                <a:t>()</a:t>
              </a:r>
            </a:p>
            <a:p>
              <a:pPr algn="ctr"/>
              <a:r>
                <a:rPr lang="en-US" dirty="0" err="1"/>
                <a:t>Y</a:t>
              </a:r>
              <a:r>
                <a:rPr lang="en-US" dirty="0" err="1" smtClean="0"/>
                <a:t>.write</a:t>
              </a:r>
              <a:r>
                <a:rPr lang="en-US" dirty="0" smtClean="0"/>
                <a:t>(v)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34616" y="2817540"/>
            <a:ext cx="64087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emulated by the servers in the configuration’s membership (ABD</a:t>
            </a:r>
            <a:r>
              <a:rPr lang="en-US" sz="2800" dirty="0" smtClean="0"/>
              <a:t>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accessible by clients if the configuration is available </a:t>
            </a:r>
            <a:endParaRPr lang="en-US" sz="28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all the registers can be read in one </a:t>
            </a:r>
            <a:r>
              <a:rPr lang="en-US" sz="2800" dirty="0" smtClean="0"/>
              <a:t>access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6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Dynamic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Emulate MWMR register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Using a dynamic set of servers</a:t>
            </a:r>
          </a:p>
          <a:p>
            <a:pPr marL="742950" lvl="2" indent="-342900"/>
            <a:r>
              <a:rPr lang="en-US" dirty="0" smtClean="0"/>
              <a:t>May fail subject to </a:t>
            </a:r>
            <a:r>
              <a:rPr lang="en-US" dirty="0" err="1" smtClean="0"/>
              <a:t>reconfigurability</a:t>
            </a:r>
            <a:endParaRPr lang="en-US" dirty="0" smtClean="0"/>
          </a:p>
          <a:p>
            <a:r>
              <a:rPr lang="en-US" dirty="0" smtClean="0"/>
              <a:t>Clients invoke operations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read(), write(v), </a:t>
            </a:r>
            <a:r>
              <a:rPr lang="en-US" dirty="0" smtClean="0"/>
              <a:t>and</a:t>
            </a:r>
            <a:r>
              <a:rPr lang="en-US" i="1" dirty="0" smtClean="0"/>
              <a:t> </a:t>
            </a:r>
            <a:r>
              <a:rPr lang="en-US" i="1" dirty="0" err="1" smtClean="0"/>
              <a:t>reconfig</a:t>
            </a:r>
            <a:r>
              <a:rPr lang="en-US" i="1" dirty="0" smtClean="0"/>
              <a:t>(C,P)  </a:t>
            </a:r>
          </a:p>
          <a:p>
            <a:pPr lvl="1"/>
            <a:r>
              <a:rPr lang="en-US" dirty="0" smtClean="0"/>
              <a:t>sequential read/write specification: a read returns the last written value</a:t>
            </a:r>
          </a:p>
          <a:p>
            <a:pPr lvl="1"/>
            <a:r>
              <a:rPr lang="en-US" dirty="0" err="1" smtClean="0"/>
              <a:t>reconfig</a:t>
            </a:r>
            <a:r>
              <a:rPr lang="en-US" dirty="0" smtClean="0"/>
              <a:t>(C, P) returns C’ that is installed, reflects P, and satisfies validity</a:t>
            </a:r>
          </a:p>
        </p:txBody>
      </p:sp>
    </p:spTree>
    <p:extLst>
      <p:ext uri="{BB962C8B-B14F-4D97-AF65-F5344CB8AC3E}">
        <p14:creationId xmlns:p14="http://schemas.microsoft.com/office/powerpoint/2010/main" val="156948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Reconfigurable atomic storage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Definition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Expired configuration oracle</a:t>
            </a:r>
          </a:p>
          <a:p>
            <a:pPr lvl="1"/>
            <a:r>
              <a:rPr lang="en-US" dirty="0" smtClean="0"/>
              <a:t>Traversing possible configurations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Using a generic </a:t>
            </a:r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</a:p>
          <a:p>
            <a:pPr lvl="1"/>
            <a:r>
              <a:rPr lang="en-US" dirty="0" smtClean="0"/>
              <a:t>Existing algorithms as </a:t>
            </a:r>
            <a:r>
              <a:rPr lang="en-US" dirty="0" err="1" smtClean="0"/>
              <a:t>SpSn</a:t>
            </a:r>
            <a:r>
              <a:rPr lang="en-US" dirty="0" smtClean="0"/>
              <a:t> implementations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Tracking Available Configurations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1999733" y="1393612"/>
            <a:ext cx="1584176" cy="2208047"/>
            <a:chOff x="323528" y="1436976"/>
            <a:chExt cx="1584176" cy="2208047"/>
          </a:xfrm>
        </p:grpSpPr>
        <p:sp>
          <p:nvSpPr>
            <p:cNvPr id="17" name="Rounded Rectangle 16"/>
            <p:cNvSpPr/>
            <p:nvPr/>
          </p:nvSpPr>
          <p:spPr>
            <a:xfrm>
              <a:off x="467544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67544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67544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3528" y="1939758"/>
              <a:ext cx="1584176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9592" y="1436976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0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269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Tracking Available Configurations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1999733" y="1393612"/>
            <a:ext cx="1584176" cy="2208047"/>
            <a:chOff x="323528" y="1436976"/>
            <a:chExt cx="1584176" cy="2208047"/>
          </a:xfrm>
        </p:grpSpPr>
        <p:sp>
          <p:nvSpPr>
            <p:cNvPr id="17" name="Rounded Rectangle 16"/>
            <p:cNvSpPr/>
            <p:nvPr/>
          </p:nvSpPr>
          <p:spPr>
            <a:xfrm>
              <a:off x="467544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67544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67544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3528" y="1939758"/>
              <a:ext cx="1584176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9592" y="1436976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0</a:t>
              </a:r>
              <a:endParaRPr lang="en-US" sz="28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51865" y="1412776"/>
            <a:ext cx="1800200" cy="2144310"/>
            <a:chOff x="3347864" y="1500712"/>
            <a:chExt cx="1800200" cy="2144310"/>
          </a:xfrm>
        </p:grpSpPr>
        <p:sp>
          <p:nvSpPr>
            <p:cNvPr id="28" name="Rounded Rectangle 27"/>
            <p:cNvSpPr/>
            <p:nvPr/>
          </p:nvSpPr>
          <p:spPr>
            <a:xfrm>
              <a:off x="3535508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535508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521737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47864" y="1962531"/>
              <a:ext cx="1800200" cy="16824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28239" y="1500712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C’</a:t>
              </a:r>
              <a:endParaRPr lang="en-US" sz="2800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355976" y="2132856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4</a:t>
              </a:r>
              <a:endParaRPr lang="en-US" sz="2400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355976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+s</a:t>
              </a:r>
              <a:r>
                <a:rPr lang="en-US" sz="2400" baseline="-25000" dirty="0"/>
                <a:t>5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969637" y="2060848"/>
            <a:ext cx="1416553" cy="981691"/>
            <a:chOff x="1398455" y="4000375"/>
            <a:chExt cx="1416553" cy="981691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441989" y="4969957"/>
              <a:ext cx="1373019" cy="121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398455" y="4000375"/>
              <a:ext cx="141655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r</a:t>
              </a:r>
              <a:r>
                <a:rPr lang="en-US" sz="2800" dirty="0" err="1" smtClean="0"/>
                <a:t>econfig</a:t>
              </a:r>
              <a:r>
                <a:rPr lang="en-US" sz="2800" dirty="0" smtClean="0"/>
                <a:t> </a:t>
              </a:r>
            </a:p>
            <a:p>
              <a:r>
                <a:rPr lang="en-US" sz="2800" dirty="0" smtClean="0"/>
                <a:t>+s</a:t>
              </a:r>
              <a:r>
                <a:rPr lang="en-US" sz="2800" baseline="-25000" dirty="0" smtClean="0"/>
                <a:t>4</a:t>
              </a:r>
              <a:r>
                <a:rPr lang="en-US" sz="2800" dirty="0" smtClean="0"/>
                <a:t>, +s</a:t>
              </a:r>
              <a:r>
                <a:rPr lang="en-US" sz="2800" baseline="-25000" dirty="0" smtClean="0"/>
                <a:t>5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116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79D77D1-E547-4FCF-B885-E74BF6596724}" type="slidenum">
              <a:rPr lang="he-IL" altLang="en-US">
                <a:solidFill>
                  <a:srgbClr val="898989"/>
                </a:solidFill>
                <a:latin typeface="Calibri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itchFamily="34" charset="0"/>
            </a:endParaRPr>
          </a:p>
        </p:txBody>
      </p:sp>
      <p:pic>
        <p:nvPicPr>
          <p:cNvPr id="3075" name="Picture 9" descr="MCj0438059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340533"/>
            <a:ext cx="3744229" cy="3744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2"/>
          <p:cNvSpPr>
            <a:spLocks noGrp="1"/>
          </p:cNvSpPr>
          <p:nvPr>
            <p:ph type="title"/>
          </p:nvPr>
        </p:nvSpPr>
        <p:spPr>
          <a:xfrm>
            <a:off x="395288" y="-18256"/>
            <a:ext cx="8229600" cy="1143000"/>
          </a:xfrm>
        </p:spPr>
        <p:txBody>
          <a:bodyPr/>
          <a:lstStyle/>
          <a:p>
            <a:r>
              <a:rPr lang="en-US" sz="3600" dirty="0"/>
              <a:t>Distributed Shared Storage</a:t>
            </a:r>
            <a:endParaRPr lang="en-US" altLang="en-US" sz="3600" dirty="0" smtClean="0">
              <a:solidFill>
                <a:srgbClr val="0000CC"/>
              </a:solidFill>
              <a:latin typeface="Comic Sans MS" pitchFamily="66" charset="0"/>
            </a:endParaRPr>
          </a:p>
        </p:txBody>
      </p:sp>
      <p:pic>
        <p:nvPicPr>
          <p:cNvPr id="227332" name="Picture 4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979488"/>
            <a:ext cx="5619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33" name="Picture 5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195388"/>
            <a:ext cx="5619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34" name="Picture 6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2924175"/>
            <a:ext cx="5619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35" name="Picture 7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3284538"/>
            <a:ext cx="5619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36" name="Picture 8" descr="MCj0435242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484313"/>
            <a:ext cx="561975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4" name="Picture 26" descr="MCj0412612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1628800"/>
            <a:ext cx="1598164" cy="17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7355" name="Oval 27"/>
          <p:cNvSpPr>
            <a:spLocks noChangeArrowheads="1"/>
          </p:cNvSpPr>
          <p:nvPr/>
        </p:nvSpPr>
        <p:spPr bwMode="auto">
          <a:xfrm>
            <a:off x="5572125" y="3143250"/>
            <a:ext cx="142875" cy="1444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800" baseline="0"/>
          </a:p>
        </p:txBody>
      </p:sp>
      <p:sp>
        <p:nvSpPr>
          <p:cNvPr id="227356" name="Oval 28"/>
          <p:cNvSpPr>
            <a:spLocks noChangeArrowheads="1"/>
          </p:cNvSpPr>
          <p:nvPr/>
        </p:nvSpPr>
        <p:spPr bwMode="auto">
          <a:xfrm>
            <a:off x="5857875" y="2927350"/>
            <a:ext cx="142875" cy="28733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800" baseline="0"/>
          </a:p>
        </p:txBody>
      </p:sp>
      <p:sp>
        <p:nvSpPr>
          <p:cNvPr id="227357" name="Oval 29"/>
          <p:cNvSpPr>
            <a:spLocks noChangeArrowheads="1"/>
          </p:cNvSpPr>
          <p:nvPr/>
        </p:nvSpPr>
        <p:spPr bwMode="auto">
          <a:xfrm>
            <a:off x="6215063" y="2687898"/>
            <a:ext cx="245030" cy="387089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 sz="1800" baseline="0"/>
          </a:p>
        </p:txBody>
      </p:sp>
      <p:sp>
        <p:nvSpPr>
          <p:cNvPr id="227362" name="Line 34"/>
          <p:cNvSpPr>
            <a:spLocks noChangeShapeType="1"/>
          </p:cNvSpPr>
          <p:nvPr/>
        </p:nvSpPr>
        <p:spPr bwMode="auto">
          <a:xfrm flipV="1">
            <a:off x="7235825" y="2708275"/>
            <a:ext cx="358775" cy="13684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7363" name="Text Box 35"/>
          <p:cNvSpPr txBox="1">
            <a:spLocks noChangeArrowheads="1"/>
          </p:cNvSpPr>
          <p:nvPr/>
        </p:nvSpPr>
        <p:spPr bwMode="auto">
          <a:xfrm>
            <a:off x="6854825" y="4005263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800" baseline="0">
                <a:solidFill>
                  <a:schemeClr val="tx2"/>
                </a:solidFill>
              </a:rPr>
              <a:t>client</a:t>
            </a:r>
          </a:p>
        </p:txBody>
      </p:sp>
      <p:sp>
        <p:nvSpPr>
          <p:cNvPr id="227364" name="Rectangle 36"/>
          <p:cNvSpPr>
            <a:spLocks noGrp="1"/>
          </p:cNvSpPr>
          <p:nvPr>
            <p:ph type="body" idx="1"/>
          </p:nvPr>
        </p:nvSpPr>
        <p:spPr>
          <a:xfrm>
            <a:off x="180975" y="5157788"/>
            <a:ext cx="8783638" cy="1727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Arial" charset="0"/>
                <a:cs typeface="Arial" charset="0"/>
              </a:rPr>
              <a:t>Reliable replicated storage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Arial" charset="0"/>
                <a:cs typeface="Arial" charset="0"/>
              </a:rPr>
              <a:t>Using unreliable components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>
                <a:latin typeface="Arial" charset="0"/>
                <a:cs typeface="Arial" charset="0"/>
              </a:rPr>
              <a:t>Asynchrony - tolerate unpredictable network delays</a:t>
            </a: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 flipV="1">
            <a:off x="1928813" y="1989138"/>
            <a:ext cx="909637" cy="65405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1143000" y="2571750"/>
            <a:ext cx="8258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800" baseline="0" dirty="0">
                <a:solidFill>
                  <a:schemeClr val="tx2"/>
                </a:solidFill>
              </a:rPr>
              <a:t>server</a:t>
            </a:r>
          </a:p>
          <a:p>
            <a:pPr eaLnBrk="1" hangingPunct="1"/>
            <a:endParaRPr lang="en-US" altLang="en-US" sz="1800" baseline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172972"/>
      </p:ext>
    </p:extLst>
  </p:cSld>
  <p:clrMapOvr>
    <a:masterClrMapping/>
  </p:clrMapOvr>
  <p:transition advTm="29282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Tracking Available Configurations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1999733" y="1393612"/>
            <a:ext cx="1584176" cy="2208047"/>
            <a:chOff x="323528" y="1436976"/>
            <a:chExt cx="1584176" cy="2208047"/>
          </a:xfrm>
        </p:grpSpPr>
        <p:sp>
          <p:nvSpPr>
            <p:cNvPr id="17" name="Rounded Rectangle 16"/>
            <p:cNvSpPr/>
            <p:nvPr/>
          </p:nvSpPr>
          <p:spPr>
            <a:xfrm>
              <a:off x="467544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67544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67544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3528" y="1939758"/>
              <a:ext cx="1584176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9592" y="1436976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0</a:t>
              </a:r>
              <a:endParaRPr lang="en-US" sz="28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51865" y="1412776"/>
            <a:ext cx="1800200" cy="2144310"/>
            <a:chOff x="3347864" y="1500712"/>
            <a:chExt cx="1800200" cy="2144310"/>
          </a:xfrm>
        </p:grpSpPr>
        <p:sp>
          <p:nvSpPr>
            <p:cNvPr id="28" name="Rounded Rectangle 27"/>
            <p:cNvSpPr/>
            <p:nvPr/>
          </p:nvSpPr>
          <p:spPr>
            <a:xfrm>
              <a:off x="3535508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535508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521737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347864" y="1962531"/>
              <a:ext cx="1800200" cy="16824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28239" y="1500712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C’</a:t>
              </a:r>
              <a:endParaRPr lang="en-US" sz="2800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355976" y="2132856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4</a:t>
              </a:r>
              <a:endParaRPr lang="en-US" sz="2400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355976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+s</a:t>
              </a:r>
              <a:r>
                <a:rPr lang="en-US" sz="2400" baseline="-25000" dirty="0"/>
                <a:t>5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969637" y="2060848"/>
            <a:ext cx="1416553" cy="981691"/>
            <a:chOff x="1398455" y="4000375"/>
            <a:chExt cx="1416553" cy="981691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1441989" y="4969957"/>
              <a:ext cx="1373019" cy="121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398455" y="4000375"/>
              <a:ext cx="141655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r</a:t>
              </a:r>
              <a:r>
                <a:rPr lang="en-US" sz="2800" dirty="0" err="1" smtClean="0"/>
                <a:t>econfig</a:t>
              </a:r>
              <a:r>
                <a:rPr lang="en-US" sz="2800" dirty="0" smtClean="0"/>
                <a:t> </a:t>
              </a:r>
            </a:p>
            <a:p>
              <a:r>
                <a:rPr lang="en-US" sz="2800" dirty="0" smtClean="0"/>
                <a:t>+s</a:t>
              </a:r>
              <a:r>
                <a:rPr lang="en-US" sz="2800" baseline="-25000" dirty="0" smtClean="0"/>
                <a:t>4</a:t>
              </a:r>
              <a:r>
                <a:rPr lang="en-US" sz="2800" dirty="0" smtClean="0"/>
                <a:t>, +s</a:t>
              </a:r>
              <a:r>
                <a:rPr lang="en-US" sz="2800" baseline="-25000" dirty="0" smtClean="0"/>
                <a:t>5</a:t>
              </a:r>
              <a:endParaRPr lang="en-US" sz="28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152133" y="2060848"/>
            <a:ext cx="604444" cy="370533"/>
            <a:chOff x="3165433" y="4805536"/>
            <a:chExt cx="604444" cy="370533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2143749" y="2583054"/>
            <a:ext cx="604444" cy="370533"/>
            <a:chOff x="3165433" y="4805536"/>
            <a:chExt cx="604444" cy="370533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138088" y="2050677"/>
            <a:ext cx="604444" cy="370533"/>
            <a:chOff x="3165433" y="4805536"/>
            <a:chExt cx="604444" cy="370533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125738" y="2538483"/>
            <a:ext cx="604444" cy="370533"/>
            <a:chOff x="3165433" y="4805536"/>
            <a:chExt cx="604444" cy="370533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2568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Tracking Available Configurations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99733" y="1393612"/>
            <a:ext cx="1584176" cy="2208047"/>
            <a:chOff x="323528" y="1436976"/>
            <a:chExt cx="1584176" cy="2208047"/>
          </a:xfrm>
        </p:grpSpPr>
        <p:sp>
          <p:nvSpPr>
            <p:cNvPr id="52" name="Rounded Rectangle 51"/>
            <p:cNvSpPr/>
            <p:nvPr/>
          </p:nvSpPr>
          <p:spPr>
            <a:xfrm>
              <a:off x="467544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67544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67544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3528" y="1939758"/>
              <a:ext cx="1584176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99592" y="1436976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0</a:t>
              </a:r>
              <a:endParaRPr lang="en-US" sz="28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951865" y="1412776"/>
            <a:ext cx="1800200" cy="2144310"/>
            <a:chOff x="3347864" y="1500712"/>
            <a:chExt cx="1800200" cy="2144310"/>
          </a:xfrm>
        </p:grpSpPr>
        <p:sp>
          <p:nvSpPr>
            <p:cNvPr id="58" name="Rounded Rectangle 57"/>
            <p:cNvSpPr/>
            <p:nvPr/>
          </p:nvSpPr>
          <p:spPr>
            <a:xfrm>
              <a:off x="3535508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535508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521737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47864" y="1962531"/>
              <a:ext cx="1800200" cy="16824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128239" y="1500712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C’</a:t>
              </a:r>
              <a:endParaRPr lang="en-US" sz="2800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355976" y="2132856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4</a:t>
              </a:r>
              <a:endParaRPr lang="en-US" sz="24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355976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+s</a:t>
              </a:r>
              <a:r>
                <a:rPr lang="en-US" sz="2400" baseline="-25000" dirty="0"/>
                <a:t>5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969637" y="2060848"/>
            <a:ext cx="1416553" cy="981691"/>
            <a:chOff x="1398455" y="4000375"/>
            <a:chExt cx="1416553" cy="981691"/>
          </a:xfrm>
        </p:grpSpPr>
        <p:cxnSp>
          <p:nvCxnSpPr>
            <p:cNvPr id="66" name="Straight Arrow Connector 65"/>
            <p:cNvCxnSpPr/>
            <p:nvPr/>
          </p:nvCxnSpPr>
          <p:spPr>
            <a:xfrm>
              <a:off x="1441989" y="4969957"/>
              <a:ext cx="1373019" cy="121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398455" y="4000375"/>
              <a:ext cx="141655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r</a:t>
              </a:r>
              <a:r>
                <a:rPr lang="en-US" sz="2800" dirty="0" err="1" smtClean="0"/>
                <a:t>econfig</a:t>
              </a:r>
              <a:r>
                <a:rPr lang="en-US" sz="2800" dirty="0" smtClean="0"/>
                <a:t> </a:t>
              </a:r>
            </a:p>
            <a:p>
              <a:r>
                <a:rPr lang="en-US" sz="2800" dirty="0" smtClean="0"/>
                <a:t>+s</a:t>
              </a:r>
              <a:r>
                <a:rPr lang="en-US" sz="2800" baseline="-25000" dirty="0" smtClean="0"/>
                <a:t>4</a:t>
              </a:r>
              <a:r>
                <a:rPr lang="en-US" sz="2800" dirty="0" smtClean="0"/>
                <a:t>, +s</a:t>
              </a:r>
              <a:r>
                <a:rPr lang="en-US" sz="2800" baseline="-25000" dirty="0" smtClean="0"/>
                <a:t>5</a:t>
              </a:r>
              <a:endParaRPr lang="en-US" sz="28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152133" y="2060848"/>
            <a:ext cx="604444" cy="370533"/>
            <a:chOff x="3165433" y="4805536"/>
            <a:chExt cx="604444" cy="370533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2143749" y="2583054"/>
            <a:ext cx="604444" cy="370533"/>
            <a:chOff x="3165433" y="4805536"/>
            <a:chExt cx="604444" cy="370533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138088" y="2050677"/>
            <a:ext cx="604444" cy="370533"/>
            <a:chOff x="3165433" y="4805536"/>
            <a:chExt cx="604444" cy="370533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6125738" y="2538483"/>
            <a:ext cx="604444" cy="370533"/>
            <a:chOff x="3165433" y="4805536"/>
            <a:chExt cx="604444" cy="370533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323528" y="3673667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May be unavailable (</a:t>
            </a:r>
            <a:r>
              <a:rPr lang="en-US" sz="2800" dirty="0" err="1" smtClean="0"/>
              <a:t>reconfigurability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36" name="Picture 2" descr="http://bloximages.chicago2.vip.townnews.com/ncnewsonline.com/content/tncms/assets/v3/editorial/5/70/570c3871-56b3-5883-b05e-f5963c507a57/54012dc24880f.image.jpg?resize=579%2C76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613" y="3789040"/>
            <a:ext cx="2225042" cy="2920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/>
          <p:cNvGrpSpPr/>
          <p:nvPr/>
        </p:nvGrpSpPr>
        <p:grpSpPr>
          <a:xfrm>
            <a:off x="3969637" y="4869160"/>
            <a:ext cx="1296144" cy="1143424"/>
            <a:chOff x="4139952" y="4221088"/>
            <a:chExt cx="1296144" cy="1143424"/>
          </a:xfrm>
        </p:grpSpPr>
        <p:sp>
          <p:nvSpPr>
            <p:cNvPr id="38" name="Oval 37"/>
            <p:cNvSpPr/>
            <p:nvPr/>
          </p:nvSpPr>
          <p:spPr>
            <a:xfrm>
              <a:off x="4139952" y="4221088"/>
              <a:ext cx="1296144" cy="11434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211960" y="4509120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3347864" y="3601659"/>
            <a:ext cx="936104" cy="1339509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779912" y="3645024"/>
            <a:ext cx="792088" cy="108012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11960" y="3861048"/>
            <a:ext cx="530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C’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52571" y="5921983"/>
            <a:ext cx="398679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 smtClean="0"/>
              <a:t>We need to help clients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72869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Expired Configuration Oracle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229600" cy="312494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Necessary for liveness </a:t>
            </a:r>
          </a:p>
          <a:p>
            <a:r>
              <a:rPr lang="en-US" dirty="0" smtClean="0"/>
              <a:t>Distributed</a:t>
            </a:r>
          </a:p>
          <a:p>
            <a:r>
              <a:rPr lang="en-US" dirty="0" smtClean="0"/>
              <a:t>Notified of superseded configurations </a:t>
            </a:r>
          </a:p>
          <a:p>
            <a:pPr lvl="1"/>
            <a:r>
              <a:rPr lang="en-US" dirty="0" smtClean="0"/>
              <a:t>Using </a:t>
            </a:r>
            <a:r>
              <a:rPr lang="en-US" i="1" dirty="0" smtClean="0"/>
              <a:t>expire(</a:t>
            </a:r>
            <a:r>
              <a:rPr lang="en-US" i="1" dirty="0" err="1" smtClean="0"/>
              <a:t>config</a:t>
            </a:r>
            <a:r>
              <a:rPr lang="en-US" i="1" dirty="0" smtClean="0"/>
              <a:t>, next) </a:t>
            </a:r>
            <a:r>
              <a:rPr lang="en-US" dirty="0" smtClean="0"/>
              <a:t>event</a:t>
            </a:r>
          </a:p>
          <a:p>
            <a:r>
              <a:rPr lang="en-US" dirty="0" smtClean="0"/>
              <a:t>Informs clients of next configurations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90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Tracking Available Configurations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99733" y="1393612"/>
            <a:ext cx="1584176" cy="2208047"/>
            <a:chOff x="323528" y="1436976"/>
            <a:chExt cx="1584176" cy="2208047"/>
          </a:xfrm>
        </p:grpSpPr>
        <p:sp>
          <p:nvSpPr>
            <p:cNvPr id="52" name="Rounded Rectangle 51"/>
            <p:cNvSpPr/>
            <p:nvPr/>
          </p:nvSpPr>
          <p:spPr>
            <a:xfrm>
              <a:off x="467544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467544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467544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23528" y="1939758"/>
              <a:ext cx="1584176" cy="170526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99592" y="1436976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</a:t>
              </a:r>
              <a:r>
                <a:rPr lang="en-US" sz="2800" baseline="-25000" dirty="0" smtClean="0"/>
                <a:t>0</a:t>
              </a:r>
              <a:endParaRPr lang="en-US" sz="28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951865" y="1412776"/>
            <a:ext cx="1800200" cy="2144310"/>
            <a:chOff x="3347864" y="1500712"/>
            <a:chExt cx="1800200" cy="2144310"/>
          </a:xfrm>
        </p:grpSpPr>
        <p:sp>
          <p:nvSpPr>
            <p:cNvPr id="58" name="Rounded Rectangle 57"/>
            <p:cNvSpPr/>
            <p:nvPr/>
          </p:nvSpPr>
          <p:spPr>
            <a:xfrm>
              <a:off x="3535508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/>
                <a:t>2</a:t>
              </a:r>
              <a:endParaRPr lang="en-US" sz="24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535508" y="2122363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521737" y="3130475"/>
              <a:ext cx="6291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+S</a:t>
              </a:r>
              <a:r>
                <a:rPr lang="en-US" sz="2000" baseline="-25000" dirty="0" smtClean="0"/>
                <a:t>3</a:t>
              </a:r>
              <a:endParaRPr lang="en-US" sz="20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347864" y="1962531"/>
              <a:ext cx="1800200" cy="168249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128239" y="1500712"/>
              <a:ext cx="53041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C’</a:t>
              </a:r>
              <a:endParaRPr lang="en-US" sz="2800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4355976" y="2132856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+s</a:t>
              </a:r>
              <a:r>
                <a:rPr lang="en-US" sz="2400" baseline="-25000" dirty="0" smtClean="0"/>
                <a:t>4</a:t>
              </a:r>
              <a:endParaRPr lang="en-US" sz="2400" dirty="0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4355976" y="2626419"/>
              <a:ext cx="604444" cy="370533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+s</a:t>
              </a:r>
              <a:r>
                <a:rPr lang="en-US" sz="2400" baseline="-25000" dirty="0"/>
                <a:t>5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969637" y="2060848"/>
            <a:ext cx="1416553" cy="981691"/>
            <a:chOff x="1398455" y="4000375"/>
            <a:chExt cx="1416553" cy="981691"/>
          </a:xfrm>
        </p:grpSpPr>
        <p:cxnSp>
          <p:nvCxnSpPr>
            <p:cNvPr id="66" name="Straight Arrow Connector 65"/>
            <p:cNvCxnSpPr/>
            <p:nvPr/>
          </p:nvCxnSpPr>
          <p:spPr>
            <a:xfrm>
              <a:off x="1441989" y="4969957"/>
              <a:ext cx="1373019" cy="121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1398455" y="4000375"/>
              <a:ext cx="141655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/>
                <a:t>r</a:t>
              </a:r>
              <a:r>
                <a:rPr lang="en-US" sz="2800" dirty="0" err="1" smtClean="0"/>
                <a:t>econfig</a:t>
              </a:r>
              <a:r>
                <a:rPr lang="en-US" sz="2800" dirty="0" smtClean="0"/>
                <a:t> </a:t>
              </a:r>
            </a:p>
            <a:p>
              <a:r>
                <a:rPr lang="en-US" sz="2800" dirty="0" smtClean="0"/>
                <a:t>+s</a:t>
              </a:r>
              <a:r>
                <a:rPr lang="en-US" sz="2800" baseline="-25000" dirty="0" smtClean="0"/>
                <a:t>4</a:t>
              </a:r>
              <a:r>
                <a:rPr lang="en-US" sz="2800" dirty="0" smtClean="0"/>
                <a:t>, +s</a:t>
              </a:r>
              <a:r>
                <a:rPr lang="en-US" sz="2800" baseline="-25000" dirty="0" smtClean="0"/>
                <a:t>5</a:t>
              </a:r>
              <a:endParaRPr lang="en-US" sz="28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152133" y="2060848"/>
            <a:ext cx="604444" cy="370533"/>
            <a:chOff x="3165433" y="4805536"/>
            <a:chExt cx="604444" cy="370533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2143749" y="2583054"/>
            <a:ext cx="604444" cy="370533"/>
            <a:chOff x="3165433" y="4805536"/>
            <a:chExt cx="604444" cy="370533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138088" y="2050677"/>
            <a:ext cx="604444" cy="370533"/>
            <a:chOff x="3165433" y="4805536"/>
            <a:chExt cx="604444" cy="370533"/>
          </a:xfrm>
        </p:grpSpPr>
        <p:cxnSp>
          <p:nvCxnSpPr>
            <p:cNvPr id="76" name="Straight Connector 75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6125738" y="2538483"/>
            <a:ext cx="604444" cy="370533"/>
            <a:chOff x="3165433" y="4805536"/>
            <a:chExt cx="604444" cy="370533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3165433" y="4805536"/>
              <a:ext cx="604444" cy="37053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0" y="3706006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May be unavailable (</a:t>
            </a:r>
            <a:r>
              <a:rPr lang="en-US" sz="2800" dirty="0" err="1" smtClean="0"/>
              <a:t>reconfigurability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3160552" y="3921070"/>
            <a:ext cx="876421" cy="1478086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312982" y="4878025"/>
            <a:ext cx="238149" cy="364235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536122" y="4781073"/>
            <a:ext cx="530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C’</a:t>
            </a:r>
            <a:endParaRPr lang="en-US" sz="2800" dirty="0"/>
          </a:p>
        </p:txBody>
      </p:sp>
      <p:grpSp>
        <p:nvGrpSpPr>
          <p:cNvPr id="43" name="Group 42"/>
          <p:cNvGrpSpPr/>
          <p:nvPr/>
        </p:nvGrpSpPr>
        <p:grpSpPr>
          <a:xfrm>
            <a:off x="4029841" y="5330806"/>
            <a:ext cx="1296144" cy="1143424"/>
            <a:chOff x="4139952" y="4221088"/>
            <a:chExt cx="1296144" cy="1143424"/>
          </a:xfrm>
        </p:grpSpPr>
        <p:sp>
          <p:nvSpPr>
            <p:cNvPr id="44" name="Oval 43"/>
            <p:cNvSpPr/>
            <p:nvPr/>
          </p:nvSpPr>
          <p:spPr>
            <a:xfrm>
              <a:off x="4139952" y="4221088"/>
              <a:ext cx="1296144" cy="11434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1960" y="4509120"/>
              <a:ext cx="115212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</a:rPr>
                <a:t>client</a:t>
              </a:r>
            </a:p>
          </p:txBody>
        </p:sp>
      </p:grpSp>
      <p:pic>
        <p:nvPicPr>
          <p:cNvPr id="46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968" y="3731671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Straight Arrow Connector 46"/>
          <p:cNvCxnSpPr/>
          <p:nvPr/>
        </p:nvCxnSpPr>
        <p:spPr>
          <a:xfrm flipH="1">
            <a:off x="4332590" y="3132526"/>
            <a:ext cx="46989" cy="5876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402977" y="3164578"/>
            <a:ext cx="149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Expire(C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,C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392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2" grpId="0"/>
      <p:bldP spid="4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Expire: A Closer Look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651304" cy="492514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Client invokes </a:t>
            </a:r>
            <a:r>
              <a:rPr lang="en-US" i="1" dirty="0" smtClean="0"/>
              <a:t>expire(</a:t>
            </a:r>
            <a:r>
              <a:rPr lang="en-US" i="1" dirty="0" err="1" smtClean="0"/>
              <a:t>config</a:t>
            </a:r>
            <a:r>
              <a:rPr lang="en-US" i="1" dirty="0" smtClean="0"/>
              <a:t>, next)</a:t>
            </a:r>
          </a:p>
          <a:p>
            <a:pPr lvl="1"/>
            <a:r>
              <a:rPr lang="en-US" i="1" dirty="0" err="1" smtClean="0"/>
              <a:t>config</a:t>
            </a:r>
            <a:r>
              <a:rPr lang="en-US" i="1" dirty="0" smtClean="0"/>
              <a:t> </a:t>
            </a:r>
            <a:r>
              <a:rPr lang="en-US" dirty="0" smtClean="0"/>
              <a:t>is expired, </a:t>
            </a:r>
            <a:r>
              <a:rPr lang="en-US" i="1" dirty="0" smtClean="0"/>
              <a:t>next</a:t>
            </a:r>
            <a:r>
              <a:rPr lang="en-US" dirty="0" smtClean="0"/>
              <a:t> is newer</a:t>
            </a:r>
            <a:endParaRPr lang="en-US" i="1" dirty="0" smtClean="0"/>
          </a:p>
          <a:p>
            <a:r>
              <a:rPr lang="en-US" dirty="0" smtClean="0"/>
              <a:t>Different clients may </a:t>
            </a:r>
            <a:r>
              <a:rPr lang="en-US" i="1" dirty="0" smtClean="0"/>
              <a:t>expire </a:t>
            </a:r>
            <a:r>
              <a:rPr lang="en-US" dirty="0" smtClean="0"/>
              <a:t>the same configuration</a:t>
            </a:r>
            <a:r>
              <a:rPr lang="en-US" i="1" dirty="0" smtClean="0"/>
              <a:t> </a:t>
            </a:r>
            <a:r>
              <a:rPr lang="en-US" dirty="0" smtClean="0"/>
              <a:t>with</a:t>
            </a:r>
            <a:r>
              <a:rPr lang="en-US" i="1" dirty="0" smtClean="0"/>
              <a:t> </a:t>
            </a:r>
            <a:r>
              <a:rPr lang="en-US" dirty="0" smtClean="0"/>
              <a:t>different </a:t>
            </a:r>
            <a:r>
              <a:rPr lang="en-US" i="1" dirty="0" err="1" smtClean="0"/>
              <a:t>nexts</a:t>
            </a:r>
            <a:endParaRPr lang="en-US" dirty="0" smtClean="0"/>
          </a:p>
          <a:p>
            <a:r>
              <a:rPr lang="en-US" dirty="0" smtClean="0"/>
              <a:t>A client that accesses an unavailable configuration </a:t>
            </a:r>
          </a:p>
          <a:p>
            <a:pPr lvl="1"/>
            <a:r>
              <a:rPr lang="en-US" dirty="0" smtClean="0"/>
              <a:t>May either succeed </a:t>
            </a:r>
            <a:r>
              <a:rPr lang="en-US" i="1" dirty="0" smtClean="0"/>
              <a:t>OR</a:t>
            </a:r>
          </a:p>
          <a:p>
            <a:pPr lvl="1"/>
            <a:r>
              <a:rPr lang="en-US" dirty="0" smtClean="0"/>
              <a:t>Receive an expired message with some next </a:t>
            </a:r>
            <a:r>
              <a:rPr lang="en-US" dirty="0"/>
              <a:t>configuration </a:t>
            </a:r>
            <a:r>
              <a:rPr lang="en-US" dirty="0" smtClean="0"/>
              <a:t>OR</a:t>
            </a:r>
          </a:p>
          <a:p>
            <a:pPr lvl="1"/>
            <a:r>
              <a:rPr lang="en-US" dirty="0" smtClean="0"/>
              <a:t>Stuck forever if the configuration was not previously expired </a:t>
            </a:r>
          </a:p>
        </p:txBody>
      </p:sp>
    </p:spTree>
    <p:extLst>
      <p:ext uri="{BB962C8B-B14F-4D97-AF65-F5344CB8AC3E}">
        <p14:creationId xmlns:p14="http://schemas.microsoft.com/office/powerpoint/2010/main" val="26203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6" name="Group 75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77" name="Oval 76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62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chemeClr val="bg1"/>
                </a:solidFill>
              </a:rPr>
              <a:t>Reconfig</a:t>
            </a:r>
            <a:r>
              <a:rPr lang="en-US" sz="2000" i="1" dirty="0" smtClean="0">
                <a:solidFill>
                  <a:schemeClr val="bg1"/>
                </a:solidFill>
              </a:rPr>
              <a:t>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98067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chemeClr val="bg1"/>
                </a:solidFill>
              </a:rPr>
              <a:t>Reconfig</a:t>
            </a:r>
            <a:r>
              <a:rPr lang="en-US" sz="2000" i="1" dirty="0" smtClean="0">
                <a:solidFill>
                  <a:schemeClr val="bg1"/>
                </a:solidFill>
              </a:rPr>
              <a:t>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</a:t>
            </a:r>
            <a:r>
              <a:rPr lang="en-US" sz="2000" i="1" dirty="0" smtClean="0">
                <a:solidFill>
                  <a:schemeClr val="bg1"/>
                </a:solidFill>
              </a:rPr>
              <a:t>   Install(C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 smtClean="0">
                <a:solidFill>
                  <a:schemeClr val="bg1"/>
                </a:solidFill>
              </a:rPr>
              <a:t>    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93114" y="4366915"/>
            <a:ext cx="1350553" cy="733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275856" y="3429000"/>
            <a:ext cx="1440159" cy="1425966"/>
            <a:chOff x="1383816" y="2208056"/>
            <a:chExt cx="1684546" cy="1634632"/>
          </a:xfrm>
        </p:grpSpPr>
        <p:grpSp>
          <p:nvGrpSpPr>
            <p:cNvPr id="21" name="Group 20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83816" y="2208056"/>
              <a:ext cx="1684546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063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bg1"/>
                </a:solidFill>
              </a:rPr>
              <a:t>Reconfig</a:t>
            </a:r>
            <a:r>
              <a:rPr lang="en-US" sz="2000" i="1" dirty="0">
                <a:solidFill>
                  <a:schemeClr val="bg1"/>
                </a:solidFill>
              </a:rPr>
              <a:t>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93114" y="4366915"/>
            <a:ext cx="1350553" cy="733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275856" y="3429000"/>
            <a:ext cx="1440159" cy="1425966"/>
            <a:chOff x="1383816" y="2208056"/>
            <a:chExt cx="1684546" cy="1634632"/>
          </a:xfrm>
        </p:grpSpPr>
        <p:grpSp>
          <p:nvGrpSpPr>
            <p:cNvPr id="21" name="Group 20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83816" y="2208056"/>
              <a:ext cx="1684546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</p:grpSp>
      <p:cxnSp>
        <p:nvCxnSpPr>
          <p:cNvPr id="28" name="Straight Arrow Connector 27"/>
          <p:cNvCxnSpPr>
            <a:stCxn id="62" idx="2"/>
            <a:endCxn id="64" idx="3"/>
          </p:cNvCxnSpPr>
          <p:nvPr/>
        </p:nvCxnSpPr>
        <p:spPr>
          <a:xfrm flipH="1" flipV="1">
            <a:off x="2281984" y="1732057"/>
            <a:ext cx="4335605" cy="14132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1154274">
            <a:off x="3602454" y="2031776"/>
            <a:ext cx="20195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i="1" dirty="0"/>
              <a:t>expire(C</a:t>
            </a:r>
            <a:r>
              <a:rPr lang="en-US" sz="2400" i="1" baseline="-25000" dirty="0"/>
              <a:t>0</a:t>
            </a:r>
            <a:r>
              <a:rPr lang="en-US" sz="2400" i="1" dirty="0"/>
              <a:t>, C</a:t>
            </a:r>
            <a:r>
              <a:rPr lang="en-US" sz="2400" i="1" baseline="-25000" dirty="0"/>
              <a:t>1</a:t>
            </a:r>
            <a:r>
              <a:rPr lang="en-US" sz="2400" i="1" dirty="0" smtClean="0"/>
              <a:t>)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4058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bg1"/>
                </a:solidFill>
              </a:rPr>
              <a:t>Reconfig</a:t>
            </a:r>
            <a:r>
              <a:rPr lang="en-US" sz="2000" i="1" dirty="0">
                <a:solidFill>
                  <a:schemeClr val="bg1"/>
                </a:solidFill>
              </a:rPr>
              <a:t>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93114" y="4366915"/>
            <a:ext cx="1350553" cy="733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275856" y="3429000"/>
            <a:ext cx="1440159" cy="1425966"/>
            <a:chOff x="1383816" y="2208056"/>
            <a:chExt cx="1684546" cy="1634632"/>
          </a:xfrm>
        </p:grpSpPr>
        <p:grpSp>
          <p:nvGrpSpPr>
            <p:cNvPr id="21" name="Group 20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83816" y="2208056"/>
              <a:ext cx="1684546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09277" y="2899387"/>
            <a:ext cx="447418" cy="423344"/>
            <a:chOff x="1292282" y="1772816"/>
            <a:chExt cx="447418" cy="423344"/>
          </a:xfrm>
        </p:grpSpPr>
        <p:sp>
          <p:nvSpPr>
            <p:cNvPr id="30" name="Oval 29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Oval Callout 31"/>
          <p:cNvSpPr/>
          <p:nvPr/>
        </p:nvSpPr>
        <p:spPr>
          <a:xfrm>
            <a:off x="3563888" y="1700808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51920" y="1783268"/>
            <a:ext cx="280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chemeClr val="bg1"/>
                </a:solidFill>
              </a:rPr>
              <a:t>Reconfig</a:t>
            </a:r>
            <a:r>
              <a:rPr lang="en-US" sz="2000" i="1" dirty="0" smtClean="0">
                <a:solidFill>
                  <a:schemeClr val="bg1"/>
                </a:solidFill>
              </a:rPr>
              <a:t>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Shared Storage 101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Servers – fault-prone</a:t>
            </a:r>
          </a:p>
          <a:p>
            <a:r>
              <a:rPr lang="en-US" dirty="0" smtClean="0"/>
              <a:t>Clients – ephemeral, infinitely many</a:t>
            </a:r>
          </a:p>
          <a:p>
            <a:r>
              <a:rPr lang="en-US" dirty="0" smtClean="0"/>
              <a:t>Servers emulate read/write registers to clients</a:t>
            </a:r>
          </a:p>
          <a:p>
            <a:pPr lvl="1"/>
            <a:r>
              <a:rPr lang="en-US" dirty="0" smtClean="0"/>
              <a:t>ABD [</a:t>
            </a:r>
            <a:r>
              <a:rPr lang="pt-BR" dirty="0" smtClean="0"/>
              <a:t>Attiya, Bar-Noy and Dolev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pic>
        <p:nvPicPr>
          <p:cNvPr id="23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08" y="4005724"/>
            <a:ext cx="57626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817250" y="3968674"/>
            <a:ext cx="5762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Line 44"/>
          <p:cNvSpPr>
            <a:spLocks noChangeShapeType="1"/>
          </p:cNvSpPr>
          <p:nvPr/>
        </p:nvSpPr>
        <p:spPr bwMode="auto">
          <a:xfrm rot="1796206">
            <a:off x="4999966" y="4605811"/>
            <a:ext cx="542225" cy="60013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3786185" y="5439321"/>
            <a:ext cx="561975" cy="1111250"/>
            <a:chOff x="4932363" y="3068638"/>
            <a:chExt cx="561975" cy="1111250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4932363" y="3068638"/>
              <a:ext cx="561975" cy="1111250"/>
              <a:chOff x="3425" y="3368"/>
              <a:chExt cx="354" cy="700"/>
            </a:xfrm>
          </p:grpSpPr>
          <p:pic>
            <p:nvPicPr>
              <p:cNvPr id="6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368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39" name="Text Box 53"/>
            <p:cNvSpPr txBox="1">
              <a:spLocks noChangeArrowheads="1"/>
            </p:cNvSpPr>
            <p:nvPr/>
          </p:nvSpPr>
          <p:spPr bwMode="auto">
            <a:xfrm>
              <a:off x="5148263" y="3263900"/>
              <a:ext cx="34015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aseline="0" dirty="0" smtClean="0"/>
                <a:t>1</a:t>
              </a:r>
              <a:endParaRPr lang="en-US" altLang="en-US" sz="2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794297" y="5307558"/>
            <a:ext cx="567278" cy="1111250"/>
            <a:chOff x="4932363" y="3068638"/>
            <a:chExt cx="567278" cy="1111250"/>
          </a:xfrm>
        </p:grpSpPr>
        <p:grpSp>
          <p:nvGrpSpPr>
            <p:cNvPr id="48" name="Group 5"/>
            <p:cNvGrpSpPr>
              <a:grpSpLocks/>
            </p:cNvGrpSpPr>
            <p:nvPr/>
          </p:nvGrpSpPr>
          <p:grpSpPr bwMode="auto">
            <a:xfrm>
              <a:off x="4932363" y="3068638"/>
              <a:ext cx="561975" cy="1111250"/>
              <a:chOff x="3425" y="3368"/>
              <a:chExt cx="354" cy="700"/>
            </a:xfrm>
          </p:grpSpPr>
          <p:pic>
            <p:nvPicPr>
              <p:cNvPr id="50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368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49" name="Text Box 53"/>
            <p:cNvSpPr txBox="1">
              <a:spLocks noChangeArrowheads="1"/>
            </p:cNvSpPr>
            <p:nvPr/>
          </p:nvSpPr>
          <p:spPr bwMode="auto">
            <a:xfrm>
              <a:off x="5148263" y="3263900"/>
              <a:ext cx="35137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2</a:t>
              </a:r>
              <a:endParaRPr lang="en-US" altLang="en-US" sz="2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658393" y="5536158"/>
            <a:ext cx="564072" cy="1111250"/>
            <a:chOff x="4932363" y="3068638"/>
            <a:chExt cx="564072" cy="1111250"/>
          </a:xfrm>
        </p:grpSpPr>
        <p:grpSp>
          <p:nvGrpSpPr>
            <p:cNvPr id="53" name="Group 5"/>
            <p:cNvGrpSpPr>
              <a:grpSpLocks/>
            </p:cNvGrpSpPr>
            <p:nvPr/>
          </p:nvGrpSpPr>
          <p:grpSpPr bwMode="auto">
            <a:xfrm>
              <a:off x="4932363" y="3068638"/>
              <a:ext cx="561975" cy="1111250"/>
              <a:chOff x="3425" y="3368"/>
              <a:chExt cx="354" cy="700"/>
            </a:xfrm>
          </p:grpSpPr>
          <p:pic>
            <p:nvPicPr>
              <p:cNvPr id="5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368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54" name="Text Box 53"/>
            <p:cNvSpPr txBox="1">
              <a:spLocks noChangeArrowheads="1"/>
            </p:cNvSpPr>
            <p:nvPr/>
          </p:nvSpPr>
          <p:spPr bwMode="auto">
            <a:xfrm>
              <a:off x="5148263" y="3263900"/>
              <a:ext cx="34817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810521" y="5205165"/>
            <a:ext cx="561975" cy="1111250"/>
            <a:chOff x="4932363" y="3068638"/>
            <a:chExt cx="561975" cy="1111250"/>
          </a:xfrm>
        </p:grpSpPr>
        <p:grpSp>
          <p:nvGrpSpPr>
            <p:cNvPr id="58" name="Group 5"/>
            <p:cNvGrpSpPr>
              <a:grpSpLocks/>
            </p:cNvGrpSpPr>
            <p:nvPr/>
          </p:nvGrpSpPr>
          <p:grpSpPr bwMode="auto">
            <a:xfrm>
              <a:off x="4932363" y="3068638"/>
              <a:ext cx="561975" cy="1111250"/>
              <a:chOff x="3425" y="3368"/>
              <a:chExt cx="354" cy="700"/>
            </a:xfrm>
          </p:grpSpPr>
          <p:pic>
            <p:nvPicPr>
              <p:cNvPr id="60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368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1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59" name="Text Box 53"/>
            <p:cNvSpPr txBox="1">
              <a:spLocks noChangeArrowheads="1"/>
            </p:cNvSpPr>
            <p:nvPr/>
          </p:nvSpPr>
          <p:spPr bwMode="auto">
            <a:xfrm>
              <a:off x="5148263" y="3263900"/>
              <a:ext cx="34015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4</a:t>
              </a:r>
              <a:endParaRPr lang="en-US" altLang="en-US" sz="2400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735885" y="5729834"/>
            <a:ext cx="561975" cy="1111250"/>
            <a:chOff x="4932363" y="3068638"/>
            <a:chExt cx="561975" cy="1111250"/>
          </a:xfrm>
        </p:grpSpPr>
        <p:grpSp>
          <p:nvGrpSpPr>
            <p:cNvPr id="63" name="Group 5"/>
            <p:cNvGrpSpPr>
              <a:grpSpLocks/>
            </p:cNvGrpSpPr>
            <p:nvPr/>
          </p:nvGrpSpPr>
          <p:grpSpPr bwMode="auto">
            <a:xfrm>
              <a:off x="4932363" y="3068638"/>
              <a:ext cx="561975" cy="1111250"/>
              <a:chOff x="3425" y="3368"/>
              <a:chExt cx="354" cy="700"/>
            </a:xfrm>
          </p:grpSpPr>
          <p:pic>
            <p:nvPicPr>
              <p:cNvPr id="6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368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64" name="Text Box 53"/>
            <p:cNvSpPr txBox="1">
              <a:spLocks noChangeArrowheads="1"/>
            </p:cNvSpPr>
            <p:nvPr/>
          </p:nvSpPr>
          <p:spPr bwMode="auto">
            <a:xfrm>
              <a:off x="5148263" y="3263900"/>
              <a:ext cx="340158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5</a:t>
              </a:r>
              <a:endParaRPr lang="en-US" altLang="en-US" sz="2400" dirty="0"/>
            </a:p>
          </p:txBody>
        </p:sp>
      </p:grpSp>
      <p:sp>
        <p:nvSpPr>
          <p:cNvPr id="67" name="Line 44"/>
          <p:cNvSpPr>
            <a:spLocks noChangeShapeType="1"/>
          </p:cNvSpPr>
          <p:nvPr/>
        </p:nvSpPr>
        <p:spPr bwMode="auto">
          <a:xfrm rot="1796206">
            <a:off x="6778553" y="4494258"/>
            <a:ext cx="190491" cy="81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5323434" y="443711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read/write</a:t>
            </a:r>
            <a:endParaRPr lang="en-US" sz="2400" dirty="0"/>
          </a:p>
        </p:txBody>
      </p:sp>
      <p:pic>
        <p:nvPicPr>
          <p:cNvPr id="69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7663653" y="4005722"/>
            <a:ext cx="5762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4033911" y="4359234"/>
            <a:ext cx="5762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1395389" y="4584647"/>
            <a:ext cx="5762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Picture 62" descr="MCj0398505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2371578" y="4415530"/>
            <a:ext cx="5762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6" name="Group 75"/>
          <p:cNvGrpSpPr/>
          <p:nvPr/>
        </p:nvGrpSpPr>
        <p:grpSpPr>
          <a:xfrm>
            <a:off x="3143072" y="4550380"/>
            <a:ext cx="674332" cy="144016"/>
            <a:chOff x="8097571" y="1013148"/>
            <a:chExt cx="674332" cy="144016"/>
          </a:xfrm>
        </p:grpSpPr>
        <p:sp>
          <p:nvSpPr>
            <p:cNvPr id="73" name="Oval 72"/>
            <p:cNvSpPr/>
            <p:nvPr/>
          </p:nvSpPr>
          <p:spPr>
            <a:xfrm>
              <a:off x="8097571" y="1013148"/>
              <a:ext cx="162572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8368974" y="1013148"/>
              <a:ext cx="162572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8609331" y="1013148"/>
              <a:ext cx="162572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2802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bg1"/>
                </a:solidFill>
              </a:rPr>
              <a:t>Reconfig</a:t>
            </a:r>
            <a:r>
              <a:rPr lang="en-US" sz="2000" i="1" dirty="0">
                <a:solidFill>
                  <a:schemeClr val="bg1"/>
                </a:solidFill>
              </a:rPr>
              <a:t>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93114" y="4366915"/>
            <a:ext cx="1350553" cy="733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275856" y="3429000"/>
            <a:ext cx="1440159" cy="1425966"/>
            <a:chOff x="1383816" y="2208056"/>
            <a:chExt cx="1684546" cy="1634632"/>
          </a:xfrm>
        </p:grpSpPr>
        <p:grpSp>
          <p:nvGrpSpPr>
            <p:cNvPr id="21" name="Group 20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83816" y="2208056"/>
              <a:ext cx="1684546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09277" y="2899387"/>
            <a:ext cx="447418" cy="423344"/>
            <a:chOff x="1292282" y="1772816"/>
            <a:chExt cx="447418" cy="423344"/>
          </a:xfrm>
        </p:grpSpPr>
        <p:sp>
          <p:nvSpPr>
            <p:cNvPr id="30" name="Oval 29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Oval Callout 31"/>
          <p:cNvSpPr/>
          <p:nvPr/>
        </p:nvSpPr>
        <p:spPr>
          <a:xfrm>
            <a:off x="3563888" y="1700808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51920" y="1783268"/>
            <a:ext cx="28000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chemeClr val="bg1"/>
                </a:solidFill>
              </a:rPr>
              <a:t>Reconfig</a:t>
            </a:r>
            <a:r>
              <a:rPr lang="en-US" sz="2000" i="1" dirty="0" smtClean="0">
                <a:solidFill>
                  <a:schemeClr val="bg1"/>
                </a:solidFill>
              </a:rPr>
              <a:t>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2000" i="1" dirty="0">
                <a:solidFill>
                  <a:schemeClr val="bg1"/>
                </a:solidFill>
              </a:rPr>
              <a:t>    </a:t>
            </a:r>
            <a:r>
              <a:rPr lang="en-US" sz="2000" i="1" dirty="0" smtClean="0">
                <a:solidFill>
                  <a:schemeClr val="bg1"/>
                </a:solidFill>
              </a:rPr>
              <a:t>Install(C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03848" y="5046274"/>
            <a:ext cx="1512167" cy="1415012"/>
            <a:chOff x="1406461" y="2220612"/>
            <a:chExt cx="1768773" cy="1622076"/>
          </a:xfrm>
        </p:grpSpPr>
        <p:grpSp>
          <p:nvGrpSpPr>
            <p:cNvPr id="35" name="Group 34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406461" y="2220612"/>
              <a:ext cx="1768773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dirty="0"/>
            </a:p>
          </p:txBody>
        </p:sp>
      </p:grpSp>
      <p:cxnSp>
        <p:nvCxnSpPr>
          <p:cNvPr id="42" name="Straight Arrow Connector 41"/>
          <p:cNvCxnSpPr>
            <a:endCxn id="41" idx="1"/>
          </p:cNvCxnSpPr>
          <p:nvPr/>
        </p:nvCxnSpPr>
        <p:spPr>
          <a:xfrm>
            <a:off x="1993114" y="5099918"/>
            <a:ext cx="1259185" cy="8733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22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bg1"/>
                </a:solidFill>
              </a:rPr>
              <a:t>Reconfig</a:t>
            </a:r>
            <a:r>
              <a:rPr lang="en-US" sz="2000" i="1" dirty="0">
                <a:solidFill>
                  <a:schemeClr val="bg1"/>
                </a:solidFill>
              </a:rPr>
              <a:t>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93114" y="4366915"/>
            <a:ext cx="1350553" cy="733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275856" y="3429000"/>
            <a:ext cx="1440159" cy="1425966"/>
            <a:chOff x="1383816" y="2208056"/>
            <a:chExt cx="1684546" cy="1634632"/>
          </a:xfrm>
        </p:grpSpPr>
        <p:grpSp>
          <p:nvGrpSpPr>
            <p:cNvPr id="21" name="Group 20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83816" y="2208056"/>
              <a:ext cx="1684546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09277" y="2899387"/>
            <a:ext cx="447418" cy="423344"/>
            <a:chOff x="1292282" y="1772816"/>
            <a:chExt cx="447418" cy="423344"/>
          </a:xfrm>
        </p:grpSpPr>
        <p:sp>
          <p:nvSpPr>
            <p:cNvPr id="30" name="Oval 29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Oval Callout 31"/>
          <p:cNvSpPr/>
          <p:nvPr/>
        </p:nvSpPr>
        <p:spPr>
          <a:xfrm>
            <a:off x="3563888" y="1700808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51920" y="1783268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chemeClr val="bg1"/>
                </a:solidFill>
              </a:rPr>
              <a:t>Reconfig</a:t>
            </a:r>
            <a:r>
              <a:rPr lang="en-US" sz="2000" i="1" dirty="0" smtClean="0">
                <a:solidFill>
                  <a:schemeClr val="bg1"/>
                </a:solidFill>
              </a:rPr>
              <a:t>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2000" i="1" dirty="0">
                <a:solidFill>
                  <a:schemeClr val="bg1"/>
                </a:solidFill>
              </a:rPr>
              <a:t>    </a:t>
            </a:r>
            <a:r>
              <a:rPr lang="en-US" sz="2000" i="1" dirty="0" smtClean="0">
                <a:solidFill>
                  <a:schemeClr val="bg1"/>
                </a:solidFill>
              </a:rPr>
              <a:t>Install(C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</a:t>
            </a:r>
            <a:r>
              <a:rPr lang="en-US" sz="2000" i="1" dirty="0" smtClean="0">
                <a:solidFill>
                  <a:schemeClr val="bg1"/>
                </a:solidFill>
              </a:rPr>
              <a:t>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03848" y="5046274"/>
            <a:ext cx="1512167" cy="1415012"/>
            <a:chOff x="1406461" y="2220612"/>
            <a:chExt cx="1768773" cy="1622076"/>
          </a:xfrm>
        </p:grpSpPr>
        <p:grpSp>
          <p:nvGrpSpPr>
            <p:cNvPr id="35" name="Group 34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406461" y="2220612"/>
              <a:ext cx="1768773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dirty="0"/>
            </a:p>
          </p:txBody>
        </p:sp>
      </p:grpSp>
      <p:cxnSp>
        <p:nvCxnSpPr>
          <p:cNvPr id="42" name="Straight Arrow Connector 41"/>
          <p:cNvCxnSpPr>
            <a:endCxn id="41" idx="1"/>
          </p:cNvCxnSpPr>
          <p:nvPr/>
        </p:nvCxnSpPr>
        <p:spPr>
          <a:xfrm>
            <a:off x="1993114" y="5099918"/>
            <a:ext cx="1259185" cy="8733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64" idx="2"/>
          </p:cNvCxnSpPr>
          <p:nvPr/>
        </p:nvCxnSpPr>
        <p:spPr>
          <a:xfrm flipH="1" flipV="1">
            <a:off x="1757488" y="2260961"/>
            <a:ext cx="2043077" cy="82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1470242">
            <a:off x="2187585" y="2404643"/>
            <a:ext cx="20195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i="1" dirty="0"/>
              <a:t>expire(C</a:t>
            </a:r>
            <a:r>
              <a:rPr lang="en-US" sz="2400" i="1" baseline="-25000" dirty="0"/>
              <a:t>0</a:t>
            </a:r>
            <a:r>
              <a:rPr lang="en-US" sz="2400" i="1" dirty="0"/>
              <a:t>, </a:t>
            </a:r>
            <a:r>
              <a:rPr lang="en-US" sz="2400" i="1" dirty="0" smtClean="0"/>
              <a:t>C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)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009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 Event</a:t>
            </a:r>
            <a:endParaRPr lang="en-US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621190" y="4125727"/>
            <a:ext cx="1371924" cy="1513929"/>
            <a:chOff x="1463134" y="2273421"/>
            <a:chExt cx="1512168" cy="1569267"/>
          </a:xfrm>
        </p:grpSpPr>
        <p:grpSp>
          <p:nvGrpSpPr>
            <p:cNvPr id="103" name="Group 102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2060122" y="2273421"/>
              <a:ext cx="608095" cy="478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/>
                <a:t>0</a:t>
              </a:r>
              <a:endParaRPr lang="en-US" sz="24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17589" y="2933648"/>
            <a:ext cx="447418" cy="423344"/>
            <a:chOff x="1292282" y="1772816"/>
            <a:chExt cx="447418" cy="423344"/>
          </a:xfrm>
        </p:grpSpPr>
        <p:sp>
          <p:nvSpPr>
            <p:cNvPr id="62" name="Oval 61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64" name="Picture 8" descr="http://1.bp.blogspot.com/-o930LffR6Y0/TZRrXj1DO0I/AAAAAAAAAL8/FMg_jWg4u9c/s1600/464057-dikaionetai-i-pythi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991" y="1203153"/>
            <a:ext cx="1048993" cy="1057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Oval Callout 16"/>
          <p:cNvSpPr/>
          <p:nvPr/>
        </p:nvSpPr>
        <p:spPr>
          <a:xfrm>
            <a:off x="6372200" y="1735069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660232" y="1817529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>
                <a:solidFill>
                  <a:schemeClr val="bg1"/>
                </a:solidFill>
              </a:rPr>
              <a:t>Reconfig</a:t>
            </a:r>
            <a:r>
              <a:rPr lang="en-US" sz="2000" i="1" dirty="0">
                <a:solidFill>
                  <a:schemeClr val="bg1"/>
                </a:solidFill>
              </a:rPr>
              <a:t>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>
                <a:solidFill>
                  <a:schemeClr val="bg1"/>
                </a:solidFill>
              </a:rPr>
              <a:t>)</a:t>
            </a: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93114" y="4366915"/>
            <a:ext cx="1350553" cy="73300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275856" y="3429000"/>
            <a:ext cx="1440159" cy="1425966"/>
            <a:chOff x="1383816" y="2208056"/>
            <a:chExt cx="1684546" cy="1634632"/>
          </a:xfrm>
        </p:grpSpPr>
        <p:grpSp>
          <p:nvGrpSpPr>
            <p:cNvPr id="21" name="Group 20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23" name="Rounded Rectangle 2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383816" y="2208056"/>
              <a:ext cx="1684546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1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1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809277" y="2899387"/>
            <a:ext cx="447418" cy="423344"/>
            <a:chOff x="1292282" y="1772816"/>
            <a:chExt cx="447418" cy="423344"/>
          </a:xfrm>
        </p:grpSpPr>
        <p:sp>
          <p:nvSpPr>
            <p:cNvPr id="30" name="Oval 29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Oval Callout 31"/>
          <p:cNvSpPr/>
          <p:nvPr/>
        </p:nvSpPr>
        <p:spPr>
          <a:xfrm>
            <a:off x="3563888" y="1700808"/>
            <a:ext cx="2602844" cy="1083861"/>
          </a:xfrm>
          <a:prstGeom prst="wedgeEllipseCallout">
            <a:avLst>
              <a:gd name="adj1" fmla="val -32837"/>
              <a:gd name="adj2" fmla="val 590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851920" y="1783268"/>
            <a:ext cx="28000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 smtClean="0">
                <a:solidFill>
                  <a:schemeClr val="bg1"/>
                </a:solidFill>
              </a:rPr>
              <a:t>Reconfig</a:t>
            </a:r>
            <a:r>
              <a:rPr lang="en-US" sz="2000" i="1" dirty="0" smtClean="0">
                <a:solidFill>
                  <a:schemeClr val="bg1"/>
                </a:solidFill>
              </a:rPr>
              <a:t>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,P</a:t>
            </a:r>
            <a:r>
              <a:rPr lang="en-US" sz="2000" i="1" baseline="-25000" dirty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2000" i="1" dirty="0">
                <a:solidFill>
                  <a:schemeClr val="bg1"/>
                </a:solidFill>
              </a:rPr>
              <a:t>    </a:t>
            </a:r>
            <a:r>
              <a:rPr lang="en-US" sz="2000" i="1" dirty="0" smtClean="0">
                <a:solidFill>
                  <a:schemeClr val="bg1"/>
                </a:solidFill>
              </a:rPr>
              <a:t>Install(C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r>
              <a:rPr lang="en-US" sz="2000" i="1" dirty="0">
                <a:solidFill>
                  <a:schemeClr val="bg1"/>
                </a:solidFill>
              </a:rPr>
              <a:t>    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>
                <a:solidFill>
                  <a:schemeClr val="bg1"/>
                </a:solidFill>
              </a:rPr>
              <a:t>, </a:t>
            </a:r>
            <a:r>
              <a:rPr lang="en-US" sz="2000" i="1" dirty="0" smtClean="0">
                <a:solidFill>
                  <a:schemeClr val="bg1"/>
                </a:solidFill>
              </a:rPr>
              <a:t>C</a:t>
            </a:r>
            <a:r>
              <a:rPr lang="en-US" sz="2000" i="1" baseline="-25000" dirty="0" smtClean="0">
                <a:solidFill>
                  <a:schemeClr val="bg1"/>
                </a:solidFill>
              </a:rPr>
              <a:t>2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  <a:endParaRPr lang="en-US" sz="2000" i="1" dirty="0">
              <a:solidFill>
                <a:schemeClr val="bg1"/>
              </a:solidFill>
            </a:endParaRPr>
          </a:p>
          <a:p>
            <a:endParaRPr lang="en-US" sz="2000" i="1" dirty="0">
              <a:solidFill>
                <a:schemeClr val="bg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03848" y="5046274"/>
            <a:ext cx="1512167" cy="1415012"/>
            <a:chOff x="1406461" y="2220612"/>
            <a:chExt cx="1768773" cy="1622076"/>
          </a:xfrm>
        </p:grpSpPr>
        <p:grpSp>
          <p:nvGrpSpPr>
            <p:cNvPr id="35" name="Group 34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660008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1406461" y="2220612"/>
              <a:ext cx="1768773" cy="5292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C</a:t>
              </a:r>
              <a:r>
                <a:rPr lang="en-US" sz="2400" baseline="-25000" dirty="0" smtClean="0"/>
                <a:t>2</a:t>
              </a:r>
              <a:r>
                <a:rPr lang="en-US" sz="2400" dirty="0" smtClean="0"/>
                <a:t>=C</a:t>
              </a:r>
              <a:r>
                <a:rPr lang="en-US" sz="2400" baseline="-25000" dirty="0" smtClean="0"/>
                <a:t>0</a:t>
              </a:r>
              <a:r>
                <a:rPr lang="en-US" sz="2400" dirty="0" smtClean="0">
                  <a:latin typeface="BatangChe" panose="02030609000101010101" pitchFamily="49" charset="-127"/>
                  <a:ea typeface="BatangChe" panose="02030609000101010101" pitchFamily="49" charset="-127"/>
                </a:rPr>
                <a:t>∪</a:t>
              </a:r>
              <a:r>
                <a:rPr lang="en-US" sz="2400" dirty="0" smtClean="0"/>
                <a:t>P</a:t>
              </a:r>
              <a:r>
                <a:rPr lang="en-US" sz="2400" baseline="-25000" dirty="0" smtClean="0"/>
                <a:t>2</a:t>
              </a:r>
              <a:endParaRPr lang="en-US" sz="2400" dirty="0"/>
            </a:p>
          </p:txBody>
        </p:sp>
      </p:grpSp>
      <p:cxnSp>
        <p:nvCxnSpPr>
          <p:cNvPr id="42" name="Straight Arrow Connector 41"/>
          <p:cNvCxnSpPr>
            <a:endCxn id="41" idx="1"/>
          </p:cNvCxnSpPr>
          <p:nvPr/>
        </p:nvCxnSpPr>
        <p:spPr>
          <a:xfrm>
            <a:off x="1993114" y="5099918"/>
            <a:ext cx="1259185" cy="87331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14226" y="5656176"/>
            <a:ext cx="1993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</a:t>
            </a:r>
            <a:r>
              <a:rPr lang="en-US" sz="2800" dirty="0" smtClean="0"/>
              <a:t>navailable</a:t>
            </a:r>
            <a:endParaRPr lang="en-US" sz="2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2175205" y="2894713"/>
            <a:ext cx="447418" cy="423344"/>
            <a:chOff x="1292282" y="1772816"/>
            <a:chExt cx="447418" cy="423344"/>
          </a:xfrm>
        </p:grpSpPr>
        <p:sp>
          <p:nvSpPr>
            <p:cNvPr id="47" name="Oval 46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4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9" name="Straight Arrow Connector 48"/>
          <p:cNvCxnSpPr>
            <a:stCxn id="47" idx="3"/>
          </p:cNvCxnSpPr>
          <p:nvPr/>
        </p:nvCxnSpPr>
        <p:spPr>
          <a:xfrm flipH="1">
            <a:off x="1835696" y="3256060"/>
            <a:ext cx="405032" cy="1303439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890648" y="2894713"/>
            <a:ext cx="447418" cy="423344"/>
            <a:chOff x="1292282" y="1772816"/>
            <a:chExt cx="447418" cy="423344"/>
          </a:xfrm>
        </p:grpSpPr>
        <p:sp>
          <p:nvSpPr>
            <p:cNvPr id="51" name="Oval 50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 smtClean="0">
                  <a:solidFill>
                    <a:schemeClr val="bg1"/>
                  </a:solidFill>
                </a:rPr>
                <a:t>3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3" name="Straight Arrow Connector 52"/>
          <p:cNvCxnSpPr>
            <a:stCxn id="51" idx="4"/>
          </p:cNvCxnSpPr>
          <p:nvPr/>
        </p:nvCxnSpPr>
        <p:spPr>
          <a:xfrm flipH="1">
            <a:off x="930006" y="3318057"/>
            <a:ext cx="184351" cy="1241442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2" idx="0"/>
          </p:cNvCxnSpPr>
          <p:nvPr/>
        </p:nvCxnSpPr>
        <p:spPr>
          <a:xfrm flipV="1">
            <a:off x="1110026" y="2293587"/>
            <a:ext cx="421813" cy="601126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784006" y="2193342"/>
            <a:ext cx="509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cxnSp>
        <p:nvCxnSpPr>
          <p:cNvPr id="56" name="Straight Arrow Connector 55"/>
          <p:cNvCxnSpPr>
            <a:stCxn id="48" idx="0"/>
          </p:cNvCxnSpPr>
          <p:nvPr/>
        </p:nvCxnSpPr>
        <p:spPr>
          <a:xfrm flipH="1" flipV="1">
            <a:off x="1896153" y="2293587"/>
            <a:ext cx="498430" cy="601126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746039" y="2416184"/>
            <a:ext cx="509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n-US" sz="2400" baseline="-25000" dirty="0"/>
              <a:t>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99992" y="3717032"/>
            <a:ext cx="46220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Expire is dangerous!</a:t>
            </a:r>
          </a:p>
          <a:p>
            <a:pPr algn="ctr"/>
            <a:endParaRPr lang="en-US" sz="3600" dirty="0">
              <a:solidFill>
                <a:srgbClr val="FF0000"/>
              </a:solidFill>
            </a:endParaRP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Clients must coordinate.</a:t>
            </a:r>
          </a:p>
          <a:p>
            <a:pPr algn="ctr"/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06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7" grpId="0"/>
      <p:bldP spid="59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Reconfigurable atomic storage</a:t>
            </a:r>
          </a:p>
          <a:p>
            <a:pPr lvl="1"/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Definition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Install/expire oracle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Traversing possible configurations</a:t>
            </a:r>
          </a:p>
          <a:p>
            <a:pPr lvl="1"/>
            <a:r>
              <a:rPr lang="en-US" dirty="0" smtClean="0"/>
              <a:t>Using a generic </a:t>
            </a:r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</a:p>
          <a:p>
            <a:pPr lvl="1"/>
            <a:r>
              <a:rPr lang="en-US" dirty="0" smtClean="0"/>
              <a:t>Existing algorithms as </a:t>
            </a:r>
            <a:r>
              <a:rPr lang="en-US" dirty="0" err="1" smtClean="0"/>
              <a:t>SpSn</a:t>
            </a:r>
            <a:r>
              <a:rPr lang="en-US" dirty="0" smtClean="0"/>
              <a:t> implementations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Atomic Storage Read/Write</a:t>
            </a:r>
            <a:br>
              <a:rPr lang="en-US" dirty="0" smtClean="0"/>
            </a:br>
            <a:r>
              <a:rPr lang="en-US" dirty="0" smtClean="0"/>
              <a:t>Naïve 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64904"/>
          </a:xfrm>
        </p:spPr>
        <p:txBody>
          <a:bodyPr/>
          <a:lstStyle/>
          <a:p>
            <a:r>
              <a:rPr lang="en-US" dirty="0" smtClean="0"/>
              <a:t>When there is no </a:t>
            </a:r>
            <a:r>
              <a:rPr lang="en-US" dirty="0" err="1" smtClean="0"/>
              <a:t>reconfig</a:t>
            </a:r>
            <a:r>
              <a:rPr lang="en-US" dirty="0" smtClean="0"/>
              <a:t> in progress, emulate read/write using ABD on latest configuration returned by </a:t>
            </a:r>
            <a:r>
              <a:rPr lang="en-US" dirty="0" err="1" smtClean="0"/>
              <a:t>reconfig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happens during reconfiguration?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4701079"/>
            <a:ext cx="7391400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 hangingPunct="1">
              <a:lnSpc>
                <a:spcPct val="100000"/>
              </a:lnSpc>
              <a:spcBef>
                <a:spcPct val="20000"/>
              </a:spcBef>
              <a:buClr>
                <a:srgbClr val="FFCC00"/>
              </a:buClr>
              <a:buSzPct val="120000"/>
            </a:pPr>
            <a:r>
              <a:rPr lang="en-US" sz="2400" i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	</a:t>
            </a:r>
            <a:r>
              <a:rPr lang="en-US" sz="2400" i="1" kern="0" dirty="0" smtClean="0">
                <a:latin typeface="Tahoma"/>
                <a:cs typeface="Arial"/>
              </a:rPr>
              <a:t>Tomorrow Technion servers will be down </a:t>
            </a:r>
            <a:br>
              <a:rPr lang="en-US" sz="2400" i="1" kern="0" dirty="0" smtClean="0">
                <a:latin typeface="Tahoma"/>
                <a:cs typeface="Arial"/>
              </a:rPr>
            </a:br>
            <a:r>
              <a:rPr lang="en-US" sz="2400" i="1" kern="0" dirty="0" smtClean="0">
                <a:latin typeface="Tahoma"/>
                <a:cs typeface="Arial"/>
              </a:rPr>
              <a:t>for maintenance from 5:30am to 6:45am</a:t>
            </a:r>
          </a:p>
          <a:p>
            <a:pPr marL="342900" lvl="0" indent="-342900" algn="l" hangingPunct="1">
              <a:lnSpc>
                <a:spcPct val="100000"/>
              </a:lnSpc>
              <a:spcBef>
                <a:spcPct val="20000"/>
              </a:spcBef>
              <a:buClr>
                <a:srgbClr val="FFCC00"/>
              </a:buClr>
              <a:buSzPct val="120000"/>
            </a:pPr>
            <a:r>
              <a:rPr lang="en-US" sz="2400" i="1" kern="0" dirty="0" smtClean="0">
                <a:latin typeface="Tahoma"/>
                <a:cs typeface="Arial"/>
              </a:rPr>
              <a:t>						Virtually Yours,</a:t>
            </a:r>
          </a:p>
          <a:p>
            <a:pPr marL="342900" lvl="0" indent="-342900" algn="l" hangingPunct="1">
              <a:lnSpc>
                <a:spcPct val="100000"/>
              </a:lnSpc>
              <a:spcBef>
                <a:spcPct val="20000"/>
              </a:spcBef>
              <a:buClr>
                <a:srgbClr val="FFCC00"/>
              </a:buClr>
              <a:buSzPct val="120000"/>
            </a:pPr>
            <a:r>
              <a:rPr lang="en-US" sz="2400" i="1" kern="0" dirty="0" smtClean="0">
                <a:latin typeface="Tahoma"/>
                <a:cs typeface="Arial"/>
              </a:rPr>
              <a:t>						Moshe Barak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701079"/>
            <a:ext cx="84992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Documents and Settings\user\Local Settings\Temporary Internet Files\Content.IE5\G423MIGM\MC90044145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543" y="4243879"/>
            <a:ext cx="2209457" cy="2209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Don’t Want to Stop the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do we read/write during reconfiguration?</a:t>
            </a:r>
          </a:p>
          <a:p>
            <a:r>
              <a:rPr lang="en-US" dirty="0"/>
              <a:t>T</a:t>
            </a:r>
            <a:r>
              <a:rPr lang="en-US" dirty="0" smtClean="0"/>
              <a:t>rack installed </a:t>
            </a:r>
            <a:r>
              <a:rPr lang="en-US" dirty="0"/>
              <a:t>non-superseded configurations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Read in all </a:t>
            </a:r>
          </a:p>
          <a:p>
            <a:pPr lvl="1"/>
            <a:r>
              <a:rPr lang="en-US" dirty="0" smtClean="0"/>
              <a:t>Write in the latest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we do it?</a:t>
            </a:r>
          </a:p>
          <a:p>
            <a:r>
              <a:rPr lang="en-US" dirty="0" smtClean="0"/>
              <a:t>What about </a:t>
            </a:r>
            <a:r>
              <a:rPr lang="en-US" dirty="0" err="1" smtClean="0"/>
              <a:t>reconfig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9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Can </a:t>
            </a:r>
            <a:r>
              <a:rPr lang="en-US" dirty="0" smtClean="0"/>
              <a:t>Help With </a:t>
            </a:r>
            <a:r>
              <a:rPr lang="en-US" dirty="0" err="1" smtClean="0"/>
              <a:t>Reconfig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686800" cy="676671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Rambo – uses consensus to agree on the next conf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79648" y="4797152"/>
            <a:ext cx="1371924" cy="1428366"/>
            <a:chOff x="1463134" y="2362112"/>
            <a:chExt cx="1512168" cy="1480576"/>
          </a:xfrm>
        </p:grpSpPr>
        <p:grpSp>
          <p:nvGrpSpPr>
            <p:cNvPr id="5" name="Group 4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1904293" y="2362112"/>
              <a:ext cx="964137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6856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Can Help With </a:t>
            </a:r>
            <a:r>
              <a:rPr lang="en-US" dirty="0" err="1"/>
              <a:t>Reconfig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686800" cy="118072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Rambo – uses consensus to agree on the next </a:t>
            </a:r>
            <a:r>
              <a:rPr lang="en-US" sz="3000" dirty="0" err="1" smtClean="0"/>
              <a:t>conf</a:t>
            </a:r>
            <a:endParaRPr lang="en-US" sz="3000" dirty="0" smtClean="0"/>
          </a:p>
          <a:p>
            <a:pPr lvl="1"/>
            <a:r>
              <a:rPr lang="en-US" sz="2600" b="1" dirty="0" err="1"/>
              <a:t>Reconfig</a:t>
            </a:r>
            <a:r>
              <a:rPr lang="en-US" sz="2600" b="1" dirty="0"/>
              <a:t>: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79648" y="4797152"/>
            <a:ext cx="1371924" cy="1428366"/>
            <a:chOff x="1463134" y="2362112"/>
            <a:chExt cx="1512168" cy="1480576"/>
          </a:xfrm>
        </p:grpSpPr>
        <p:grpSp>
          <p:nvGrpSpPr>
            <p:cNvPr id="14" name="Group 13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904293" y="2362112"/>
              <a:ext cx="964137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3476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Can Help With </a:t>
            </a:r>
            <a:r>
              <a:rPr lang="en-US" dirty="0" err="1"/>
              <a:t>Reconfig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686800" cy="118072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Rambo – uses consensus to agree on the next </a:t>
            </a:r>
            <a:r>
              <a:rPr lang="en-US" sz="3000" dirty="0" err="1" smtClean="0"/>
              <a:t>conf</a:t>
            </a:r>
            <a:endParaRPr lang="en-US" sz="3000" dirty="0" smtClean="0"/>
          </a:p>
          <a:p>
            <a:pPr lvl="1"/>
            <a:r>
              <a:rPr lang="en-US" sz="2600" b="1" dirty="0" err="1"/>
              <a:t>Reconfig</a:t>
            </a:r>
            <a:r>
              <a:rPr lang="en-US" sz="2600" b="1" dirty="0"/>
              <a:t>: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79648" y="4797152"/>
            <a:ext cx="1371924" cy="1428366"/>
            <a:chOff x="1463134" y="2362112"/>
            <a:chExt cx="1512168" cy="1480576"/>
          </a:xfrm>
        </p:grpSpPr>
        <p:grpSp>
          <p:nvGrpSpPr>
            <p:cNvPr id="14" name="Group 13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904293" y="2362112"/>
              <a:ext cx="964137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-116853" y="2720100"/>
            <a:ext cx="2800059" cy="1356972"/>
            <a:chOff x="-172275" y="2439695"/>
            <a:chExt cx="2800059" cy="1356972"/>
          </a:xfrm>
        </p:grpSpPr>
        <p:grpSp>
          <p:nvGrpSpPr>
            <p:cNvPr id="62" name="Group 61"/>
            <p:cNvGrpSpPr/>
            <p:nvPr/>
          </p:nvGrpSpPr>
          <p:grpSpPr>
            <a:xfrm>
              <a:off x="-172275" y="2439695"/>
              <a:ext cx="2800059" cy="833095"/>
              <a:chOff x="5581953" y="2981952"/>
              <a:chExt cx="2800059" cy="833095"/>
            </a:xfrm>
          </p:grpSpPr>
          <p:sp>
            <p:nvSpPr>
              <p:cNvPr id="66" name="Oval Callout 65"/>
              <p:cNvSpPr/>
              <p:nvPr/>
            </p:nvSpPr>
            <p:spPr>
              <a:xfrm>
                <a:off x="5931706" y="2981952"/>
                <a:ext cx="2018258" cy="605869"/>
              </a:xfrm>
              <a:prstGeom prst="wedgeEllipseCallout">
                <a:avLst>
                  <a:gd name="adj1" fmla="val 22909"/>
                  <a:gd name="adj2" fmla="val 10362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581953" y="3107161"/>
                <a:ext cx="280005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i="1" dirty="0" smtClean="0">
                    <a:solidFill>
                      <a:schemeClr val="bg1"/>
                    </a:solidFill>
                  </a:rPr>
                  <a:t>Propose(P</a:t>
                </a:r>
                <a:r>
                  <a:rPr lang="en-US" sz="2000" i="1" baseline="-25000" dirty="0" smtClean="0">
                    <a:solidFill>
                      <a:schemeClr val="bg1"/>
                    </a:solidFill>
                  </a:rPr>
                  <a:t>1</a:t>
                </a:r>
                <a:r>
                  <a:rPr lang="en-US" sz="2000" i="1" dirty="0" smtClean="0">
                    <a:solidFill>
                      <a:schemeClr val="bg1"/>
                    </a:solidFill>
                  </a:rPr>
                  <a:t>)</a:t>
                </a:r>
              </a:p>
              <a:p>
                <a:pPr algn="ctr"/>
                <a:endParaRPr lang="en-US" sz="2000" i="1" dirty="0" smtClean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1541187" y="3373323"/>
              <a:ext cx="447418" cy="423344"/>
              <a:chOff x="1292282" y="1772816"/>
              <a:chExt cx="447418" cy="423344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1292282" y="1772816"/>
                <a:ext cx="447418" cy="423344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331640" y="177281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c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1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68" name="Straight Arrow Connector 67"/>
          <p:cNvCxnSpPr>
            <a:stCxn id="64" idx="4"/>
          </p:cNvCxnSpPr>
          <p:nvPr/>
        </p:nvCxnSpPr>
        <p:spPr>
          <a:xfrm flipH="1">
            <a:off x="1517252" y="4077072"/>
            <a:ext cx="303066" cy="10894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4576899" y="2816163"/>
            <a:ext cx="2515381" cy="1260909"/>
            <a:chOff x="4521477" y="2535758"/>
            <a:chExt cx="2515381" cy="1260909"/>
          </a:xfrm>
        </p:grpSpPr>
        <p:sp>
          <p:nvSpPr>
            <p:cNvPr id="70" name="Oval Callout 69"/>
            <p:cNvSpPr/>
            <p:nvPr/>
          </p:nvSpPr>
          <p:spPr>
            <a:xfrm>
              <a:off x="4920875" y="2535758"/>
              <a:ext cx="1739357" cy="605869"/>
            </a:xfrm>
            <a:prstGeom prst="wedgeEllipseCallout">
              <a:avLst>
                <a:gd name="adj1" fmla="val -52339"/>
                <a:gd name="adj2" fmla="val 9733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572000" y="2636912"/>
              <a:ext cx="246485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 smtClean="0">
                  <a:solidFill>
                    <a:schemeClr val="bg1"/>
                  </a:solidFill>
                </a:rPr>
                <a:t>Propose(P</a:t>
              </a:r>
              <a:r>
                <a:rPr lang="en-US" sz="2000" i="1" baseline="-25000" dirty="0" smtClean="0">
                  <a:solidFill>
                    <a:schemeClr val="bg1"/>
                  </a:solidFill>
                </a:rPr>
                <a:t>2</a:t>
              </a:r>
              <a:r>
                <a:rPr lang="en-US" sz="2000" i="1" dirty="0" smtClean="0">
                  <a:solidFill>
                    <a:schemeClr val="bg1"/>
                  </a:solidFill>
                </a:rPr>
                <a:t>)</a:t>
              </a:r>
            </a:p>
            <a:p>
              <a:pPr algn="ctr"/>
              <a:endParaRPr lang="en-US" sz="2000" i="1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4521477" y="3373323"/>
              <a:ext cx="447418" cy="423344"/>
              <a:chOff x="1292282" y="1772816"/>
              <a:chExt cx="447418" cy="423344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1292282" y="1772816"/>
                <a:ext cx="447418" cy="423344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331640" y="177281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c</a:t>
                </a:r>
                <a:r>
                  <a:rPr lang="en-US" baseline="-25000" dirty="0">
                    <a:solidFill>
                      <a:schemeClr val="bg1"/>
                    </a:solidFill>
                  </a:rPr>
                  <a:t>2</a:t>
                </a:r>
                <a:endParaRPr lang="en-US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75" name="Straight Arrow Connector 74"/>
          <p:cNvCxnSpPr>
            <a:stCxn id="73" idx="3"/>
          </p:cNvCxnSpPr>
          <p:nvPr/>
        </p:nvCxnSpPr>
        <p:spPr>
          <a:xfrm flipH="1">
            <a:off x="1517252" y="4015075"/>
            <a:ext cx="3125170" cy="11514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33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Can Help With </a:t>
            </a:r>
            <a:r>
              <a:rPr lang="en-US" dirty="0" err="1"/>
              <a:t>Reconfig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686800" cy="118072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Rambo – uses consensus to agree on the next </a:t>
            </a:r>
            <a:r>
              <a:rPr lang="en-US" sz="3000" dirty="0" err="1" smtClean="0"/>
              <a:t>conf</a:t>
            </a:r>
            <a:endParaRPr lang="en-US" sz="3000" dirty="0" smtClean="0"/>
          </a:p>
          <a:p>
            <a:pPr lvl="1"/>
            <a:r>
              <a:rPr lang="en-US" sz="2600" b="1" dirty="0" err="1"/>
              <a:t>Reconfig</a:t>
            </a:r>
            <a:r>
              <a:rPr lang="en-US" sz="2600" b="1" dirty="0"/>
              <a:t>: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79648" y="4797152"/>
            <a:ext cx="1371924" cy="1428366"/>
            <a:chOff x="1463134" y="2362112"/>
            <a:chExt cx="1512168" cy="1480576"/>
          </a:xfrm>
        </p:grpSpPr>
        <p:grpSp>
          <p:nvGrpSpPr>
            <p:cNvPr id="14" name="Group 13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904293" y="2362112"/>
              <a:ext cx="964137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596609" y="3653728"/>
            <a:ext cx="447418" cy="423344"/>
            <a:chOff x="1292282" y="1772816"/>
            <a:chExt cx="447418" cy="423344"/>
          </a:xfrm>
        </p:grpSpPr>
        <p:sp>
          <p:nvSpPr>
            <p:cNvPr id="64" name="Oval 63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8" name="Straight Arrow Connector 67"/>
          <p:cNvCxnSpPr>
            <a:stCxn id="64" idx="4"/>
          </p:cNvCxnSpPr>
          <p:nvPr/>
        </p:nvCxnSpPr>
        <p:spPr>
          <a:xfrm flipH="1">
            <a:off x="1517252" y="4077072"/>
            <a:ext cx="303066" cy="1089412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576899" y="3653728"/>
            <a:ext cx="447418" cy="423344"/>
            <a:chOff x="1292282" y="1772816"/>
            <a:chExt cx="447418" cy="423344"/>
          </a:xfrm>
        </p:grpSpPr>
        <p:sp>
          <p:nvSpPr>
            <p:cNvPr id="73" name="Oval 72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5" name="Straight Arrow Connector 74"/>
          <p:cNvCxnSpPr>
            <a:stCxn id="73" idx="3"/>
          </p:cNvCxnSpPr>
          <p:nvPr/>
        </p:nvCxnSpPr>
        <p:spPr>
          <a:xfrm flipH="1">
            <a:off x="1517252" y="4015075"/>
            <a:ext cx="3125170" cy="1151409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Callout 27"/>
          <p:cNvSpPr/>
          <p:nvPr/>
        </p:nvSpPr>
        <p:spPr>
          <a:xfrm>
            <a:off x="2180280" y="3739991"/>
            <a:ext cx="1478198" cy="605869"/>
          </a:xfrm>
          <a:prstGeom prst="wedgeEllipseCallout">
            <a:avLst>
              <a:gd name="adj1" fmla="val -89448"/>
              <a:gd name="adj2" fmla="val 172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483909" y="3861048"/>
            <a:ext cx="280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Decide(P’)</a:t>
            </a:r>
          </a:p>
          <a:p>
            <a:pPr algn="ctr"/>
            <a:endParaRPr lang="en-US" sz="2000" i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4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 Register Emulation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877556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143502" y="2838085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Line 44"/>
          <p:cNvSpPr>
            <a:spLocks noChangeShapeType="1"/>
          </p:cNvSpPr>
          <p:nvPr/>
        </p:nvSpPr>
        <p:spPr bwMode="auto">
          <a:xfrm rot="1796206">
            <a:off x="3095147" y="3647149"/>
            <a:ext cx="1111992" cy="580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1691680" y="4399404"/>
            <a:ext cx="694855" cy="1312390"/>
            <a:chOff x="4872038" y="2703514"/>
            <a:chExt cx="622300" cy="1231900"/>
          </a:xfrm>
        </p:grpSpPr>
        <p:grpSp>
          <p:nvGrpSpPr>
            <p:cNvPr id="103" name="Group 5"/>
            <p:cNvGrpSpPr>
              <a:grpSpLocks/>
            </p:cNvGrpSpPr>
            <p:nvPr/>
          </p:nvGrpSpPr>
          <p:grpSpPr bwMode="auto">
            <a:xfrm>
              <a:off x="4872038" y="2703514"/>
              <a:ext cx="622300" cy="1231900"/>
              <a:chOff x="3387" y="3138"/>
              <a:chExt cx="392" cy="776"/>
            </a:xfrm>
          </p:grpSpPr>
          <p:pic>
            <p:nvPicPr>
              <p:cNvPr id="10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7" y="3138"/>
                <a:ext cx="392" cy="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4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aseline="0" dirty="0" smtClean="0"/>
                <a:t>1</a:t>
              </a:r>
              <a:endParaRPr lang="en-US" altLang="en-US" sz="24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47469" y="4318225"/>
            <a:ext cx="664722" cy="1253197"/>
            <a:chOff x="4899030" y="2759077"/>
            <a:chExt cx="595313" cy="1176338"/>
          </a:xfrm>
        </p:grpSpPr>
        <p:grpSp>
          <p:nvGrpSpPr>
            <p:cNvPr id="99" name="Group 5"/>
            <p:cNvGrpSpPr>
              <a:grpSpLocks/>
            </p:cNvGrpSpPr>
            <p:nvPr/>
          </p:nvGrpSpPr>
          <p:grpSpPr bwMode="auto">
            <a:xfrm>
              <a:off x="4899030" y="2759077"/>
              <a:ext cx="595313" cy="1176338"/>
              <a:chOff x="3404" y="3173"/>
              <a:chExt cx="375" cy="741"/>
            </a:xfrm>
          </p:grpSpPr>
          <p:pic>
            <p:nvPicPr>
              <p:cNvPr id="101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4" y="3173"/>
                <a:ext cx="375" cy="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5148263" y="3019277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2</a:t>
              </a:r>
              <a:endParaRPr lang="en-US" altLang="en-US" sz="24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49531" y="4631101"/>
            <a:ext cx="627497" cy="1183857"/>
            <a:chOff x="4932363" y="2824164"/>
            <a:chExt cx="561975" cy="1111250"/>
          </a:xfrm>
        </p:grpSpPr>
        <p:grpSp>
          <p:nvGrpSpPr>
            <p:cNvPr id="95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7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6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135989" y="4278481"/>
            <a:ext cx="627497" cy="1183857"/>
            <a:chOff x="4932363" y="2824164"/>
            <a:chExt cx="561975" cy="1111250"/>
          </a:xfrm>
        </p:grpSpPr>
        <p:grpSp>
          <p:nvGrpSpPr>
            <p:cNvPr id="91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2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4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169243" y="4837431"/>
            <a:ext cx="627497" cy="1183857"/>
            <a:chOff x="4932363" y="2824164"/>
            <a:chExt cx="561975" cy="1111250"/>
          </a:xfrm>
        </p:grpSpPr>
        <p:grpSp>
          <p:nvGrpSpPr>
            <p:cNvPr id="87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89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88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5</a:t>
              </a:r>
            </a:p>
          </p:txBody>
        </p:sp>
      </p:grpSp>
      <p:sp>
        <p:nvSpPr>
          <p:cNvPr id="83" name="Line 44"/>
          <p:cNvSpPr>
            <a:spLocks noChangeShapeType="1"/>
          </p:cNvSpPr>
          <p:nvPr/>
        </p:nvSpPr>
        <p:spPr bwMode="auto">
          <a:xfrm rot="1796206">
            <a:off x="2958144" y="3553698"/>
            <a:ext cx="343038" cy="61131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8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88589" y="2877554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1539204" y="2836066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Line 44"/>
          <p:cNvSpPr>
            <a:spLocks noChangeShapeType="1"/>
          </p:cNvSpPr>
          <p:nvPr/>
        </p:nvSpPr>
        <p:spPr bwMode="auto">
          <a:xfrm rot="1796206" flipH="1">
            <a:off x="2439611" y="3306322"/>
            <a:ext cx="113587" cy="120970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796013" y="3522898"/>
            <a:ext cx="337480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Write to majority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43722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83" grpId="0" animBg="1"/>
      <p:bldP spid="38" grpId="0" animBg="1"/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Can Help With </a:t>
            </a:r>
            <a:r>
              <a:rPr lang="en-US" dirty="0" err="1"/>
              <a:t>Reconfig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686800" cy="118072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Rambo – uses consensus to agree on the next </a:t>
            </a:r>
            <a:r>
              <a:rPr lang="en-US" sz="3000" dirty="0" err="1" smtClean="0"/>
              <a:t>conf</a:t>
            </a:r>
            <a:endParaRPr lang="en-US" sz="3000" dirty="0" smtClean="0"/>
          </a:p>
          <a:p>
            <a:pPr lvl="1"/>
            <a:r>
              <a:rPr lang="en-US" sz="2600" b="1" dirty="0" err="1"/>
              <a:t>Reconfig</a:t>
            </a:r>
            <a:r>
              <a:rPr lang="en-US" sz="2600" b="1" dirty="0"/>
              <a:t>: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79648" y="4797152"/>
            <a:ext cx="1371924" cy="1428366"/>
            <a:chOff x="1463134" y="2362112"/>
            <a:chExt cx="1512168" cy="1480576"/>
          </a:xfrm>
        </p:grpSpPr>
        <p:grpSp>
          <p:nvGrpSpPr>
            <p:cNvPr id="14" name="Group 13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904293" y="2362112"/>
              <a:ext cx="964137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596609" y="3653728"/>
            <a:ext cx="447418" cy="423344"/>
            <a:chOff x="1292282" y="1772816"/>
            <a:chExt cx="447418" cy="423344"/>
          </a:xfrm>
        </p:grpSpPr>
        <p:sp>
          <p:nvSpPr>
            <p:cNvPr id="64" name="Oval 63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8" name="Straight Arrow Connector 67"/>
          <p:cNvCxnSpPr>
            <a:stCxn id="64" idx="4"/>
          </p:cNvCxnSpPr>
          <p:nvPr/>
        </p:nvCxnSpPr>
        <p:spPr>
          <a:xfrm flipH="1">
            <a:off x="1517252" y="4077072"/>
            <a:ext cx="303066" cy="1089412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576899" y="3653728"/>
            <a:ext cx="447418" cy="423344"/>
            <a:chOff x="1292282" y="1772816"/>
            <a:chExt cx="447418" cy="423344"/>
          </a:xfrm>
        </p:grpSpPr>
        <p:sp>
          <p:nvSpPr>
            <p:cNvPr id="73" name="Oval 72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5" name="Straight Arrow Connector 74"/>
          <p:cNvCxnSpPr>
            <a:stCxn id="73" idx="3"/>
          </p:cNvCxnSpPr>
          <p:nvPr/>
        </p:nvCxnSpPr>
        <p:spPr>
          <a:xfrm flipH="1">
            <a:off x="1517252" y="4015075"/>
            <a:ext cx="3125170" cy="1151409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Callout 27"/>
          <p:cNvSpPr/>
          <p:nvPr/>
        </p:nvSpPr>
        <p:spPr>
          <a:xfrm>
            <a:off x="2180280" y="3739991"/>
            <a:ext cx="1478198" cy="605869"/>
          </a:xfrm>
          <a:prstGeom prst="wedgeEllipseCallout">
            <a:avLst>
              <a:gd name="adj1" fmla="val -89448"/>
              <a:gd name="adj2" fmla="val 172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483909" y="3861048"/>
            <a:ext cx="280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Decide(P’)</a:t>
            </a:r>
          </a:p>
          <a:p>
            <a:pPr algn="ctr"/>
            <a:endParaRPr lang="en-US" sz="2000" i="1" dirty="0" smtClean="0">
              <a:solidFill>
                <a:schemeClr val="bg1"/>
              </a:solidFill>
            </a:endParaRPr>
          </a:p>
        </p:txBody>
      </p:sp>
      <p:sp>
        <p:nvSpPr>
          <p:cNvPr id="24" name="Oval Callout 23"/>
          <p:cNvSpPr/>
          <p:nvPr/>
        </p:nvSpPr>
        <p:spPr>
          <a:xfrm>
            <a:off x="2523126" y="2564904"/>
            <a:ext cx="2018258" cy="771402"/>
          </a:xfrm>
          <a:prstGeom prst="wedgeEllipseCallout">
            <a:avLst>
              <a:gd name="adj1" fmla="val 52799"/>
              <a:gd name="adj2" fmla="val 10234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Callout 24"/>
          <p:cNvSpPr/>
          <p:nvPr/>
        </p:nvSpPr>
        <p:spPr>
          <a:xfrm>
            <a:off x="2526177" y="2581246"/>
            <a:ext cx="2018258" cy="775177"/>
          </a:xfrm>
          <a:prstGeom prst="wedgeEllipseCallout">
            <a:avLst>
              <a:gd name="adj1" fmla="val -77551"/>
              <a:gd name="adj2" fmla="val 9837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23728" y="2581246"/>
            <a:ext cx="280005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n-US" sz="2000" i="1" dirty="0" smtClean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596971" y="4752300"/>
            <a:ext cx="1407078" cy="1428366"/>
            <a:chOff x="1463134" y="2362112"/>
            <a:chExt cx="1550914" cy="1480576"/>
          </a:xfrm>
        </p:grpSpPr>
        <p:grpSp>
          <p:nvGrpSpPr>
            <p:cNvPr id="30" name="Group 29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1666185" y="2362112"/>
              <a:ext cx="1347863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1</a:t>
              </a:r>
              <a:r>
                <a:rPr lang="en-US" dirty="0" smtClean="0"/>
                <a:t>=C</a:t>
              </a:r>
              <a:r>
                <a:rPr lang="en-US" baseline="-25000" dirty="0" smtClean="0"/>
                <a:t>0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P’</a:t>
              </a:r>
              <a:endParaRPr lang="en-US" dirty="0"/>
            </a:p>
          </p:txBody>
        </p:sp>
      </p:grpSp>
      <p:cxnSp>
        <p:nvCxnSpPr>
          <p:cNvPr id="38" name="Straight Arrow Connector 37"/>
          <p:cNvCxnSpPr>
            <a:endCxn id="37" idx="1"/>
          </p:cNvCxnSpPr>
          <p:nvPr/>
        </p:nvCxnSpPr>
        <p:spPr>
          <a:xfrm flipV="1">
            <a:off x="2051572" y="5640927"/>
            <a:ext cx="1545399" cy="44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32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Consensus Can Help With </a:t>
            </a:r>
            <a:r>
              <a:rPr lang="en-US" dirty="0" err="1"/>
              <a:t>Reconfig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686800" cy="1180727"/>
          </a:xfrm>
        </p:spPr>
        <p:txBody>
          <a:bodyPr>
            <a:normAutofit/>
          </a:bodyPr>
          <a:lstStyle/>
          <a:p>
            <a:r>
              <a:rPr lang="en-US" sz="3000" dirty="0" smtClean="0"/>
              <a:t>Rambo – uses consensus to agree on the next </a:t>
            </a:r>
            <a:r>
              <a:rPr lang="en-US" sz="3000" dirty="0" err="1" smtClean="0"/>
              <a:t>conf</a:t>
            </a:r>
            <a:endParaRPr lang="en-US" sz="3000" dirty="0" smtClean="0"/>
          </a:p>
          <a:p>
            <a:pPr lvl="1"/>
            <a:r>
              <a:rPr lang="en-US" sz="2600" b="1" dirty="0" err="1"/>
              <a:t>Reconfig</a:t>
            </a:r>
            <a:r>
              <a:rPr lang="en-US" sz="2600" b="1" dirty="0"/>
              <a:t>:</a:t>
            </a:r>
          </a:p>
          <a:p>
            <a:pPr lvl="1"/>
            <a:endParaRPr lang="en-US" sz="2600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79648" y="4797152"/>
            <a:ext cx="1371924" cy="1428366"/>
            <a:chOff x="1463134" y="2362112"/>
            <a:chExt cx="1512168" cy="1480576"/>
          </a:xfrm>
        </p:grpSpPr>
        <p:grpSp>
          <p:nvGrpSpPr>
            <p:cNvPr id="14" name="Group 13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1904293" y="2362112"/>
              <a:ext cx="964137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0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596609" y="3653728"/>
            <a:ext cx="447418" cy="423344"/>
            <a:chOff x="1292282" y="1772816"/>
            <a:chExt cx="447418" cy="423344"/>
          </a:xfrm>
        </p:grpSpPr>
        <p:sp>
          <p:nvSpPr>
            <p:cNvPr id="64" name="Oval 63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68" name="Straight Arrow Connector 67"/>
          <p:cNvCxnSpPr>
            <a:stCxn id="64" idx="4"/>
          </p:cNvCxnSpPr>
          <p:nvPr/>
        </p:nvCxnSpPr>
        <p:spPr>
          <a:xfrm flipH="1">
            <a:off x="1517252" y="4077072"/>
            <a:ext cx="303066" cy="1089412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576899" y="3653728"/>
            <a:ext cx="447418" cy="423344"/>
            <a:chOff x="1292282" y="1772816"/>
            <a:chExt cx="447418" cy="423344"/>
          </a:xfrm>
        </p:grpSpPr>
        <p:sp>
          <p:nvSpPr>
            <p:cNvPr id="73" name="Oval 72"/>
            <p:cNvSpPr/>
            <p:nvPr/>
          </p:nvSpPr>
          <p:spPr>
            <a:xfrm>
              <a:off x="1292282" y="1772816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331640" y="177281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75" name="Straight Arrow Connector 74"/>
          <p:cNvCxnSpPr>
            <a:stCxn id="73" idx="3"/>
          </p:cNvCxnSpPr>
          <p:nvPr/>
        </p:nvCxnSpPr>
        <p:spPr>
          <a:xfrm flipH="1">
            <a:off x="1517252" y="4015075"/>
            <a:ext cx="3125170" cy="1151409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Callout 27"/>
          <p:cNvSpPr/>
          <p:nvPr/>
        </p:nvSpPr>
        <p:spPr>
          <a:xfrm>
            <a:off x="2180280" y="3739991"/>
            <a:ext cx="1478198" cy="605869"/>
          </a:xfrm>
          <a:prstGeom prst="wedgeEllipseCallout">
            <a:avLst>
              <a:gd name="adj1" fmla="val -89448"/>
              <a:gd name="adj2" fmla="val 1721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1483909" y="3861048"/>
            <a:ext cx="2800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Decide(P’)</a:t>
            </a:r>
          </a:p>
          <a:p>
            <a:pPr algn="ctr"/>
            <a:endParaRPr lang="en-US" sz="2000" i="1" dirty="0" smtClean="0">
              <a:solidFill>
                <a:schemeClr val="bg1"/>
              </a:solidFill>
            </a:endParaRPr>
          </a:p>
        </p:txBody>
      </p:sp>
      <p:sp>
        <p:nvSpPr>
          <p:cNvPr id="24" name="Oval Callout 23"/>
          <p:cNvSpPr/>
          <p:nvPr/>
        </p:nvSpPr>
        <p:spPr>
          <a:xfrm>
            <a:off x="2523126" y="2564904"/>
            <a:ext cx="2018258" cy="771402"/>
          </a:xfrm>
          <a:prstGeom prst="wedgeEllipseCallout">
            <a:avLst>
              <a:gd name="adj1" fmla="val 52799"/>
              <a:gd name="adj2" fmla="val 10234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Callout 24"/>
          <p:cNvSpPr/>
          <p:nvPr/>
        </p:nvSpPr>
        <p:spPr>
          <a:xfrm>
            <a:off x="2526177" y="2581246"/>
            <a:ext cx="2018258" cy="775177"/>
          </a:xfrm>
          <a:prstGeom prst="wedgeEllipseCallout">
            <a:avLst>
              <a:gd name="adj1" fmla="val -77551"/>
              <a:gd name="adj2" fmla="val 9837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123728" y="2581246"/>
            <a:ext cx="2800059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Install(C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r>
              <a:rPr lang="en-US" sz="2000" i="1" dirty="0" smtClean="0">
                <a:solidFill>
                  <a:schemeClr val="bg1"/>
                </a:solidFill>
              </a:rPr>
              <a:t>expire(C</a:t>
            </a:r>
            <a:r>
              <a:rPr lang="en-US" sz="2000" i="1" baseline="-25000" dirty="0">
                <a:solidFill>
                  <a:schemeClr val="bg1"/>
                </a:solidFill>
              </a:rPr>
              <a:t>0</a:t>
            </a:r>
            <a:r>
              <a:rPr lang="en-US" sz="2000" i="1" dirty="0" smtClean="0">
                <a:solidFill>
                  <a:schemeClr val="bg1"/>
                </a:solidFill>
              </a:rPr>
              <a:t>, C</a:t>
            </a:r>
            <a:r>
              <a:rPr lang="en-US" sz="2000" i="1" baseline="-25000" dirty="0">
                <a:solidFill>
                  <a:schemeClr val="bg1"/>
                </a:solidFill>
              </a:rPr>
              <a:t>1</a:t>
            </a:r>
            <a:r>
              <a:rPr lang="en-US" sz="2000" i="1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en-US" sz="2000" i="1" dirty="0" smtClean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3596971" y="4752300"/>
            <a:ext cx="1407078" cy="1428366"/>
            <a:chOff x="1463134" y="2362112"/>
            <a:chExt cx="1550914" cy="1480576"/>
          </a:xfrm>
        </p:grpSpPr>
        <p:grpSp>
          <p:nvGrpSpPr>
            <p:cNvPr id="30" name="Group 29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1666185" y="2362112"/>
              <a:ext cx="1347863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1</a:t>
              </a:r>
              <a:r>
                <a:rPr lang="en-US" dirty="0" smtClean="0"/>
                <a:t>=C</a:t>
              </a:r>
              <a:r>
                <a:rPr lang="en-US" baseline="-25000" dirty="0" smtClean="0"/>
                <a:t>0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P’</a:t>
              </a:r>
              <a:endParaRPr lang="en-US" dirty="0"/>
            </a:p>
          </p:txBody>
        </p:sp>
      </p:grpSp>
      <p:cxnSp>
        <p:nvCxnSpPr>
          <p:cNvPr id="38" name="Straight Arrow Connector 37"/>
          <p:cNvCxnSpPr>
            <a:endCxn id="37" idx="1"/>
          </p:cNvCxnSpPr>
          <p:nvPr/>
        </p:nvCxnSpPr>
        <p:spPr>
          <a:xfrm flipV="1">
            <a:off x="2051572" y="5640927"/>
            <a:ext cx="1545399" cy="44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5789945" y="4750206"/>
            <a:ext cx="1371925" cy="1428367"/>
            <a:chOff x="1463134" y="2362111"/>
            <a:chExt cx="1512168" cy="1480577"/>
          </a:xfrm>
        </p:grpSpPr>
        <p:grpSp>
          <p:nvGrpSpPr>
            <p:cNvPr id="40" name="Group 39"/>
            <p:cNvGrpSpPr/>
            <p:nvPr/>
          </p:nvGrpSpPr>
          <p:grpSpPr>
            <a:xfrm>
              <a:off x="1463134" y="2723752"/>
              <a:ext cx="1512168" cy="1118936"/>
              <a:chOff x="5148064" y="2060848"/>
              <a:chExt cx="2736304" cy="18002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983660" y="2362111"/>
              <a:ext cx="438725" cy="38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2</a:t>
              </a:r>
              <a:endParaRPr lang="en-US" dirty="0"/>
            </a:p>
          </p:txBody>
        </p:sp>
      </p:grpSp>
      <p:cxnSp>
        <p:nvCxnSpPr>
          <p:cNvPr id="48" name="Straight Arrow Connector 47"/>
          <p:cNvCxnSpPr>
            <a:endCxn id="47" idx="1"/>
          </p:cNvCxnSpPr>
          <p:nvPr/>
        </p:nvCxnSpPr>
        <p:spPr>
          <a:xfrm flipV="1">
            <a:off x="4968896" y="5638834"/>
            <a:ext cx="821049" cy="20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169190" y="5626286"/>
            <a:ext cx="821049" cy="209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8100392" y="5541763"/>
            <a:ext cx="674332" cy="144016"/>
            <a:chOff x="8097571" y="1013148"/>
            <a:chExt cx="674332" cy="144016"/>
          </a:xfrm>
        </p:grpSpPr>
        <p:sp>
          <p:nvSpPr>
            <p:cNvPr id="51" name="Oval 50"/>
            <p:cNvSpPr/>
            <p:nvPr/>
          </p:nvSpPr>
          <p:spPr>
            <a:xfrm>
              <a:off x="8097571" y="1013148"/>
              <a:ext cx="162572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8368974" y="1013148"/>
              <a:ext cx="162572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8609331" y="1013148"/>
              <a:ext cx="162572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4073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Asynchronous solutions traverse DAG</a:t>
            </a:r>
          </a:p>
          <a:p>
            <a:pPr lvl="1"/>
            <a:r>
              <a:rPr lang="en-US" dirty="0" err="1" smtClean="0"/>
              <a:t>DynaStore</a:t>
            </a:r>
            <a:r>
              <a:rPr lang="en-US" dirty="0" smtClean="0"/>
              <a:t> [</a:t>
            </a:r>
            <a:r>
              <a:rPr lang="en-US" dirty="0"/>
              <a:t>Aguilera, </a:t>
            </a:r>
            <a:r>
              <a:rPr lang="en-US" dirty="0" smtClean="0"/>
              <a:t>Keidar, </a:t>
            </a:r>
            <a:r>
              <a:rPr lang="en-US" dirty="0" err="1" smtClean="0"/>
              <a:t>Malkhi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Shraer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 smtClean="0"/>
              <a:t>SmartMerge</a:t>
            </a:r>
            <a:r>
              <a:rPr lang="en-US" dirty="0" smtClean="0"/>
              <a:t>[</a:t>
            </a:r>
            <a:r>
              <a:rPr lang="en-US" dirty="0" err="1" smtClean="0"/>
              <a:t>Jehl</a:t>
            </a:r>
            <a:r>
              <a:rPr lang="en-US" dirty="0" smtClean="0"/>
              <a:t>, </a:t>
            </a:r>
            <a:r>
              <a:rPr lang="en-US" dirty="0" err="1"/>
              <a:t>Vitenberg</a:t>
            </a:r>
            <a:r>
              <a:rPr lang="en-US" dirty="0"/>
              <a:t> and </a:t>
            </a:r>
            <a:r>
              <a:rPr lang="en-US" dirty="0" err="1" smtClean="0"/>
              <a:t>Meling</a:t>
            </a:r>
            <a:r>
              <a:rPr lang="en-US" dirty="0" smtClean="0"/>
              <a:t>] </a:t>
            </a:r>
          </a:p>
          <a:p>
            <a:pPr lvl="1"/>
            <a:r>
              <a:rPr lang="en-US" dirty="0" smtClean="0"/>
              <a:t>Parsimonious </a:t>
            </a:r>
            <a:r>
              <a:rPr lang="en-US" dirty="0" err="1" smtClean="0"/>
              <a:t>SpSn</a:t>
            </a:r>
            <a:r>
              <a:rPr lang="en-US" dirty="0" smtClean="0"/>
              <a:t> [</a:t>
            </a:r>
            <a:r>
              <a:rPr lang="fi-FI" dirty="0" smtClean="0"/>
              <a:t>Gafni </a:t>
            </a:r>
            <a:r>
              <a:rPr lang="fi-FI" dirty="0"/>
              <a:t>and </a:t>
            </a:r>
            <a:r>
              <a:rPr lang="fi-FI" dirty="0" smtClean="0"/>
              <a:t>Malkhi</a:t>
            </a:r>
            <a:r>
              <a:rPr lang="en-US" dirty="0" smtClean="0"/>
              <a:t>]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lvl="1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187624" y="4005064"/>
            <a:ext cx="5543126" cy="2073226"/>
            <a:chOff x="872011" y="2872418"/>
            <a:chExt cx="5543126" cy="2073226"/>
          </a:xfrm>
        </p:grpSpPr>
        <p:grpSp>
          <p:nvGrpSpPr>
            <p:cNvPr id="5" name="Group 4"/>
            <p:cNvGrpSpPr/>
            <p:nvPr/>
          </p:nvGrpSpPr>
          <p:grpSpPr>
            <a:xfrm>
              <a:off x="872011" y="3724835"/>
              <a:ext cx="691009" cy="495611"/>
              <a:chOff x="5148064" y="2060848"/>
              <a:chExt cx="2736304" cy="1800200"/>
            </a:xfrm>
          </p:grpSpPr>
          <p:sp>
            <p:nvSpPr>
              <p:cNvPr id="56" name="Rounded Rectangle 5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" name="Straight Arrow Connector 5"/>
            <p:cNvCxnSpPr>
              <a:stCxn id="61" idx="3"/>
            </p:cNvCxnSpPr>
            <p:nvPr/>
          </p:nvCxnSpPr>
          <p:spPr>
            <a:xfrm flipV="1">
              <a:off x="1563020" y="3573016"/>
              <a:ext cx="776732" cy="3996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2339752" y="3315359"/>
              <a:ext cx="691009" cy="495611"/>
              <a:chOff x="5148064" y="2060848"/>
              <a:chExt cx="2736304" cy="1800200"/>
            </a:xfrm>
          </p:grpSpPr>
          <p:sp>
            <p:nvSpPr>
              <p:cNvPr id="50" name="Rounded Rectangle 4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Rounded Rectangle 5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8" name="Straight Arrow Connector 7"/>
            <p:cNvCxnSpPr>
              <a:stCxn id="61" idx="3"/>
            </p:cNvCxnSpPr>
            <p:nvPr/>
          </p:nvCxnSpPr>
          <p:spPr>
            <a:xfrm>
              <a:off x="1563020" y="3972641"/>
              <a:ext cx="770095" cy="34639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2339752" y="4071499"/>
              <a:ext cx="691009" cy="495611"/>
              <a:chOff x="5148064" y="2060848"/>
              <a:chExt cx="2736304" cy="1800200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Rounded Rectangle 45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0" name="Straight Arrow Connector 9"/>
            <p:cNvCxnSpPr/>
            <p:nvPr/>
          </p:nvCxnSpPr>
          <p:spPr>
            <a:xfrm flipV="1">
              <a:off x="3030761" y="3152120"/>
              <a:ext cx="776732" cy="39962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55" idx="3"/>
            </p:cNvCxnSpPr>
            <p:nvPr/>
          </p:nvCxnSpPr>
          <p:spPr>
            <a:xfrm>
              <a:off x="3030761" y="3563165"/>
              <a:ext cx="776732" cy="29736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/>
            <p:cNvGrpSpPr/>
            <p:nvPr/>
          </p:nvGrpSpPr>
          <p:grpSpPr>
            <a:xfrm>
              <a:off x="3817078" y="2872418"/>
              <a:ext cx="691009" cy="495611"/>
              <a:chOff x="5148064" y="2060848"/>
              <a:chExt cx="2736304" cy="18002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Rounded Rectangle 4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Rounded Rectangle 4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817078" y="3615026"/>
              <a:ext cx="691009" cy="495611"/>
              <a:chOff x="5148064" y="2060848"/>
              <a:chExt cx="2736304" cy="18002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4" name="Straight Arrow Connector 13"/>
            <p:cNvCxnSpPr/>
            <p:nvPr/>
          </p:nvCxnSpPr>
          <p:spPr>
            <a:xfrm>
              <a:off x="3050605" y="4384973"/>
              <a:ext cx="770095" cy="34639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3817078" y="4450033"/>
              <a:ext cx="691009" cy="495611"/>
              <a:chOff x="5148064" y="2060848"/>
              <a:chExt cx="2736304" cy="18002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" name="Straight Arrow Connector 15"/>
            <p:cNvCxnSpPr>
              <a:endCxn id="25" idx="1"/>
            </p:cNvCxnSpPr>
            <p:nvPr/>
          </p:nvCxnSpPr>
          <p:spPr>
            <a:xfrm>
              <a:off x="4508087" y="3121053"/>
              <a:ext cx="1216041" cy="77281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endCxn id="25" idx="1"/>
            </p:cNvCxnSpPr>
            <p:nvPr/>
          </p:nvCxnSpPr>
          <p:spPr>
            <a:xfrm flipV="1">
              <a:off x="4508087" y="3893872"/>
              <a:ext cx="1216041" cy="77639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17"/>
            <p:cNvGrpSpPr/>
            <p:nvPr/>
          </p:nvGrpSpPr>
          <p:grpSpPr>
            <a:xfrm>
              <a:off x="5724128" y="3646066"/>
              <a:ext cx="691009" cy="495611"/>
              <a:chOff x="5148064" y="2060848"/>
              <a:chExt cx="2736304" cy="18002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Arrow Connector 18"/>
            <p:cNvCxnSpPr>
              <a:stCxn id="37" idx="3"/>
              <a:endCxn id="25" idx="1"/>
            </p:cNvCxnSpPr>
            <p:nvPr/>
          </p:nvCxnSpPr>
          <p:spPr>
            <a:xfrm>
              <a:off x="4508087" y="3862832"/>
              <a:ext cx="1216041" cy="31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230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928994" y="3589149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7" name="Oval 216"/>
          <p:cNvSpPr/>
          <p:nvPr/>
        </p:nvSpPr>
        <p:spPr>
          <a:xfrm>
            <a:off x="969835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8" name="Oval 217"/>
          <p:cNvSpPr/>
          <p:nvPr/>
        </p:nvSpPr>
        <p:spPr>
          <a:xfrm>
            <a:off x="2036350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9" name="Oval 218"/>
          <p:cNvSpPr/>
          <p:nvPr/>
        </p:nvSpPr>
        <p:spPr>
          <a:xfrm>
            <a:off x="3044462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928994" y="3589149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Oval 140"/>
          <p:cNvSpPr/>
          <p:nvPr/>
        </p:nvSpPr>
        <p:spPr>
          <a:xfrm>
            <a:off x="969835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Oval 149"/>
          <p:cNvSpPr/>
          <p:nvPr/>
        </p:nvSpPr>
        <p:spPr>
          <a:xfrm>
            <a:off x="2036350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Oval 152"/>
          <p:cNvSpPr/>
          <p:nvPr/>
        </p:nvSpPr>
        <p:spPr>
          <a:xfrm>
            <a:off x="3044462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563888" y="2708920"/>
            <a:ext cx="691009" cy="495611"/>
            <a:chOff x="5148064" y="2060848"/>
            <a:chExt cx="2736304" cy="1800200"/>
          </a:xfrm>
        </p:grpSpPr>
        <p:sp>
          <p:nvSpPr>
            <p:cNvPr id="14" name="Rounded Rectangle 1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563888" y="3581461"/>
            <a:ext cx="691009" cy="495611"/>
            <a:chOff x="5148064" y="2060848"/>
            <a:chExt cx="2736304" cy="1800200"/>
          </a:xfrm>
        </p:grpSpPr>
        <p:sp>
          <p:nvSpPr>
            <p:cNvPr id="21" name="Rounded Rectangle 2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563888" y="4445557"/>
            <a:ext cx="691009" cy="495611"/>
            <a:chOff x="5148064" y="2060848"/>
            <a:chExt cx="2736304" cy="1800200"/>
          </a:xfrm>
        </p:grpSpPr>
        <p:sp>
          <p:nvSpPr>
            <p:cNvPr id="28" name="Rounded Rectangle 2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95536" y="513802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Clients install the configurations they propose.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3732487" y="23488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17245" y="3203684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42397" y="40677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6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928994" y="3589149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Oval 140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Oval 149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Oval 152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9" name="Straight Arrow Connector 158"/>
          <p:cNvCxnSpPr>
            <a:stCxn id="141" idx="5"/>
            <a:endCxn id="139" idx="0"/>
          </p:cNvCxnSpPr>
          <p:nvPr/>
        </p:nvCxnSpPr>
        <p:spPr>
          <a:xfrm>
            <a:off x="1353495" y="2108399"/>
            <a:ext cx="921004" cy="148075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50" idx="4"/>
            <a:endCxn id="139" idx="0"/>
          </p:cNvCxnSpPr>
          <p:nvPr/>
        </p:nvCxnSpPr>
        <p:spPr>
          <a:xfrm>
            <a:off x="2261824" y="2170396"/>
            <a:ext cx="12675" cy="1418753"/>
          </a:xfrm>
          <a:prstGeom prst="straightConnector1">
            <a:avLst/>
          </a:prstGeom>
          <a:ln w="28575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53" idx="3"/>
            <a:endCxn id="139" idx="0"/>
          </p:cNvCxnSpPr>
          <p:nvPr/>
        </p:nvCxnSpPr>
        <p:spPr>
          <a:xfrm flipH="1">
            <a:off x="2274499" y="2103623"/>
            <a:ext cx="837251" cy="1485526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3563888" y="2708920"/>
            <a:ext cx="691009" cy="495611"/>
            <a:chOff x="5148064" y="2060848"/>
            <a:chExt cx="2736304" cy="1800200"/>
          </a:xfrm>
        </p:grpSpPr>
        <p:sp>
          <p:nvSpPr>
            <p:cNvPr id="45" name="Rounded Rectangle 4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563888" y="3581461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563888" y="4445557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732487" y="23488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717245" y="3203684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742397" y="40677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351487" y="2564904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32287" y="2580567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364335" y="2555612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7936" y="5292749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Then, propose them in the initial configuration,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929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928994" y="3589149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Oval 140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Oval 149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Oval 152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9" name="Straight Arrow Connector 158"/>
          <p:cNvCxnSpPr>
            <a:stCxn id="141" idx="5"/>
            <a:endCxn id="139" idx="0"/>
          </p:cNvCxnSpPr>
          <p:nvPr/>
        </p:nvCxnSpPr>
        <p:spPr>
          <a:xfrm>
            <a:off x="1353495" y="2108399"/>
            <a:ext cx="921004" cy="148075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stCxn id="150" idx="4"/>
            <a:endCxn id="139" idx="0"/>
          </p:cNvCxnSpPr>
          <p:nvPr/>
        </p:nvCxnSpPr>
        <p:spPr>
          <a:xfrm>
            <a:off x="2261824" y="2170396"/>
            <a:ext cx="12675" cy="1418753"/>
          </a:xfrm>
          <a:prstGeom prst="straightConnector1">
            <a:avLst/>
          </a:prstGeom>
          <a:ln w="28575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53" idx="3"/>
            <a:endCxn id="139" idx="0"/>
          </p:cNvCxnSpPr>
          <p:nvPr/>
        </p:nvCxnSpPr>
        <p:spPr>
          <a:xfrm flipH="1">
            <a:off x="2274499" y="2103623"/>
            <a:ext cx="837251" cy="1485526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3563888" y="2708920"/>
            <a:ext cx="691009" cy="495611"/>
            <a:chOff x="5148064" y="2060848"/>
            <a:chExt cx="2736304" cy="1800200"/>
          </a:xfrm>
        </p:grpSpPr>
        <p:sp>
          <p:nvSpPr>
            <p:cNvPr id="45" name="Rounded Rectangle 4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3563888" y="3581461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563888" y="4445557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3732487" y="23488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717245" y="3203684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742397" y="40677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47936" y="5292749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and </a:t>
            </a:r>
            <a:r>
              <a:rPr lang="en-US" sz="2800" dirty="0" smtClean="0"/>
              <a:t>learn what </a:t>
            </a:r>
            <a:r>
              <a:rPr lang="en-US" sz="2800" dirty="0"/>
              <a:t>configurations were proposed</a:t>
            </a:r>
          </a:p>
        </p:txBody>
      </p:sp>
    </p:spTree>
    <p:extLst>
      <p:ext uri="{BB962C8B-B14F-4D97-AF65-F5344CB8AC3E}">
        <p14:creationId xmlns:p14="http://schemas.microsoft.com/office/powerpoint/2010/main" val="243485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928994" y="3589149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2620003" y="2956726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  <a:endCxn id="186" idx="1"/>
          </p:cNvCxnSpPr>
          <p:nvPr/>
        </p:nvCxnSpPr>
        <p:spPr>
          <a:xfrm>
            <a:off x="2620003" y="3836955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  <a:endCxn id="194" idx="1"/>
          </p:cNvCxnSpPr>
          <p:nvPr/>
        </p:nvCxnSpPr>
        <p:spPr>
          <a:xfrm>
            <a:off x="2620003" y="3836955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3563888" y="2708920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563888" y="3581461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563888" y="4445557"/>
            <a:ext cx="691009" cy="495611"/>
            <a:chOff x="5148064" y="2060848"/>
            <a:chExt cx="2736304" cy="1800200"/>
          </a:xfrm>
        </p:grpSpPr>
        <p:sp>
          <p:nvSpPr>
            <p:cNvPr id="66" name="Rounded Rectangle 6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732487" y="23488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717245" y="3203684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42397" y="40677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620003" y="3933056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620003" y="4034935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547936" y="5292749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Continue the traverse to all the learned configurations.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 each configuration a client proposes the union of all the configurations it traversed so far </a:t>
            </a:r>
            <a:endParaRPr lang="en-US" sz="2800" dirty="0"/>
          </a:p>
        </p:txBody>
      </p:sp>
      <p:sp>
        <p:nvSpPr>
          <p:cNvPr id="94" name="TextBox 93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928994" y="3589149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2620003" y="2956726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2620003" y="3836955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2620003" y="3836955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3563888" y="2708920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563888" y="3581461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563888" y="4445557"/>
            <a:ext cx="691009" cy="495611"/>
            <a:chOff x="5148064" y="2060848"/>
            <a:chExt cx="2736304" cy="1800200"/>
          </a:xfrm>
        </p:grpSpPr>
        <p:sp>
          <p:nvSpPr>
            <p:cNvPr id="66" name="Rounded Rectangle 6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732487" y="23488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</a:t>
            </a:r>
            <a:r>
              <a:rPr lang="en-US" baseline="-25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717245" y="3203684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42397" y="4067780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620003" y="3933056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620003" y="4034935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547936" y="5292749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correctness, must </a:t>
            </a:r>
            <a:r>
              <a:rPr lang="en-US" sz="2800" dirty="0"/>
              <a:t>ensure traversal intersection </a:t>
            </a:r>
          </a:p>
        </p:txBody>
      </p:sp>
      <p:sp>
        <p:nvSpPr>
          <p:cNvPr id="3" name="Oval 2"/>
          <p:cNvSpPr/>
          <p:nvPr/>
        </p:nvSpPr>
        <p:spPr>
          <a:xfrm>
            <a:off x="3159460" y="4077072"/>
            <a:ext cx="1556556" cy="12249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1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grpSp>
        <p:nvGrpSpPr>
          <p:cNvPr id="75" name="Group 74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76" name="Rounded Rectangle 7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84" name="Straight Arrow Connector 83"/>
          <p:cNvCxnSpPr>
            <a:stCxn id="82" idx="3"/>
            <a:endCxn id="9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82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82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91" name="Rounded Rectangle 9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ounded Rectangle 9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Rounded Rectangle 9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99" name="Rounded Rectangle 9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06" name="Rounded Rectangle 10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15" name="Straight Arrow Connector 114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23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 Register Emulation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877556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143502" y="2838085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8" name="Group 77"/>
          <p:cNvGrpSpPr/>
          <p:nvPr/>
        </p:nvGrpSpPr>
        <p:grpSpPr>
          <a:xfrm>
            <a:off x="1691680" y="4399404"/>
            <a:ext cx="694855" cy="1312390"/>
            <a:chOff x="4872038" y="2703514"/>
            <a:chExt cx="622300" cy="1231900"/>
          </a:xfrm>
        </p:grpSpPr>
        <p:grpSp>
          <p:nvGrpSpPr>
            <p:cNvPr id="103" name="Group 5"/>
            <p:cNvGrpSpPr>
              <a:grpSpLocks/>
            </p:cNvGrpSpPr>
            <p:nvPr/>
          </p:nvGrpSpPr>
          <p:grpSpPr bwMode="auto">
            <a:xfrm>
              <a:off x="4872038" y="2703514"/>
              <a:ext cx="622300" cy="1231900"/>
              <a:chOff x="3387" y="3138"/>
              <a:chExt cx="392" cy="776"/>
            </a:xfrm>
          </p:grpSpPr>
          <p:pic>
            <p:nvPicPr>
              <p:cNvPr id="10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7" y="3138"/>
                <a:ext cx="392" cy="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4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aseline="0" dirty="0" smtClean="0"/>
                <a:t>1</a:t>
              </a:r>
              <a:endParaRPr lang="en-US" altLang="en-US" sz="24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47469" y="4318225"/>
            <a:ext cx="664722" cy="1253197"/>
            <a:chOff x="4899030" y="2759077"/>
            <a:chExt cx="595313" cy="1176338"/>
          </a:xfrm>
        </p:grpSpPr>
        <p:grpSp>
          <p:nvGrpSpPr>
            <p:cNvPr id="99" name="Group 5"/>
            <p:cNvGrpSpPr>
              <a:grpSpLocks/>
            </p:cNvGrpSpPr>
            <p:nvPr/>
          </p:nvGrpSpPr>
          <p:grpSpPr bwMode="auto">
            <a:xfrm>
              <a:off x="4899030" y="2759077"/>
              <a:ext cx="595313" cy="1176338"/>
              <a:chOff x="3404" y="3173"/>
              <a:chExt cx="375" cy="741"/>
            </a:xfrm>
          </p:grpSpPr>
          <p:pic>
            <p:nvPicPr>
              <p:cNvPr id="101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4" y="3173"/>
                <a:ext cx="375" cy="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5148263" y="3019277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2</a:t>
              </a:r>
              <a:endParaRPr lang="en-US" altLang="en-US" sz="24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49531" y="4631101"/>
            <a:ext cx="627497" cy="1183857"/>
            <a:chOff x="4932363" y="2824164"/>
            <a:chExt cx="561975" cy="1111250"/>
          </a:xfrm>
        </p:grpSpPr>
        <p:grpSp>
          <p:nvGrpSpPr>
            <p:cNvPr id="95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7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6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135989" y="4278481"/>
            <a:ext cx="627497" cy="1183857"/>
            <a:chOff x="4932363" y="2824164"/>
            <a:chExt cx="561975" cy="1111250"/>
          </a:xfrm>
        </p:grpSpPr>
        <p:grpSp>
          <p:nvGrpSpPr>
            <p:cNvPr id="91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2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4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169243" y="4837431"/>
            <a:ext cx="627497" cy="1183857"/>
            <a:chOff x="4932363" y="2824164"/>
            <a:chExt cx="561975" cy="1111250"/>
          </a:xfrm>
        </p:grpSpPr>
        <p:grpSp>
          <p:nvGrpSpPr>
            <p:cNvPr id="87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89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88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5</a:t>
              </a:r>
            </a:p>
          </p:txBody>
        </p:sp>
      </p:grpSp>
      <p:pic>
        <p:nvPicPr>
          <p:cNvPr id="8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88589" y="2877554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1539204" y="2836066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628334"/>
            <a:ext cx="210967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34" y="4594554"/>
            <a:ext cx="212858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95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16" name="Rounded Rectangle 11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22" name="Straight Arrow Connector 121"/>
          <p:cNvCxnSpPr>
            <a:stCxn id="121" idx="3"/>
            <a:endCxn id="131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121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21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26" name="Rounded Rectangle 12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33" name="Rounded Rectangle 132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46" name="Rounded Rectangle 14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2" name="TextBox 15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131" idx="3"/>
            <a:endCxn id="167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9" name="Group 158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60" name="Group 159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62" name="Rounded Rectangle 16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3" name="Rounded Rectangle 16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4" name="Rounded Rectangle 16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5" name="Rounded Rectangle 16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6" name="Rounded Rectangle 16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1" name="TextBox 160"/>
                <p:cNvSpPr txBox="1"/>
                <p:nvPr/>
              </p:nvSpPr>
              <p:spPr>
                <a:xfrm>
                  <a:off x="5076056" y="2348880"/>
                  <a:ext cx="842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</a:t>
                  </a:r>
                  <a:r>
                    <a:rPr lang="en-US" baseline="-25000" dirty="0"/>
                    <a:t>1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sym typeface="Mathematica1"/>
                        </a:rPr>
                        <m:t>∪</m:t>
                      </m:r>
                    </m:oMath>
                  </a14:m>
                  <a:r>
                    <a:rPr lang="en-US" dirty="0">
                      <a:sym typeface="Mathematica1"/>
                    </a:rPr>
                    <a:t>C</a:t>
                  </a:r>
                  <a:r>
                    <a:rPr lang="en-US" baseline="-25000" dirty="0">
                      <a:sym typeface="Mathematica1"/>
                    </a:rPr>
                    <a:t>3</a:t>
                  </a:r>
                  <a:endParaRPr lang="en-US" baseline="-25000" dirty="0"/>
                </a:p>
              </p:txBody>
            </p:sp>
          </mc:Choice>
          <mc:Fallback xmlns="">
            <p:sp>
              <p:nvSpPr>
                <p:cNvPr id="161" name="TextBox 1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76056" y="2348880"/>
                  <a:ext cx="842628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5797" t="-10000" b="-26667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/>
          <p:cNvSpPr txBox="1"/>
          <p:nvPr/>
        </p:nvSpPr>
        <p:spPr>
          <a:xfrm>
            <a:off x="4438848" y="2348880"/>
            <a:ext cx="3877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Orange accesses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Proposes (and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installs)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Learns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∪C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  <a:endParaRPr lang="en-US" sz="24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9" name="Straight Connector 8"/>
          <p:cNvCxnSpPr>
            <a:endCxn id="89" idx="2"/>
          </p:cNvCxnSpPr>
          <p:nvPr/>
        </p:nvCxnSpPr>
        <p:spPr>
          <a:xfrm>
            <a:off x="926831" y="2254226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37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99" name="Rounded Rectangle 9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5" name="Straight Arrow Connector 104"/>
          <p:cNvCxnSpPr>
            <a:stCxn id="104" idx="3"/>
            <a:endCxn id="116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104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04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9" name="Group 108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10" name="Rounded Rectangle 109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18" name="Rounded Rectangle 11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25" name="Rounded Rectangle 12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32" name="TextBox 131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40" name="Straight Arrow Connector 139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>
            <a:stCxn id="116" idx="3"/>
            <a:endCxn id="152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45" name="Group 144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47" name="Rounded Rectangle 14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Rounded Rectangle 14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Rounded Rectangle 148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6" name="TextBox 145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154" name="Group 15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56" name="Rounded Rectangle 15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Rounded Rectangle 15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Rounded Rectangle 15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ounded Rectangle 15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5" name="TextBox 154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162" name="Straight Arrow Connector 161"/>
          <p:cNvCxnSpPr>
            <a:stCxn id="123" idx="3"/>
            <a:endCxn id="161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Green accesses C</a:t>
            </a:r>
            <a:r>
              <a:rPr lang="en-US" sz="2400" baseline="-25000" dirty="0" smtClean="0">
                <a:solidFill>
                  <a:srgbClr val="00B050"/>
                </a:solidFill>
              </a:rPr>
              <a:t>2: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</a:rPr>
              <a:t>Proposes (and installs) C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∪C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  <a:sym typeface="Mathematica1"/>
              </a:rPr>
              <a:t>Learns 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∪C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</a:t>
            </a:r>
            <a:endParaRPr lang="en-US" sz="2400" baseline="-25000" dirty="0">
              <a:solidFill>
                <a:srgbClr val="00B050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>
          <a:xfrm>
            <a:off x="1676438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926831" y="2254226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grpSp>
        <p:nvGrpSpPr>
          <p:cNvPr id="99" name="Group 98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00" name="Rounded Rectangle 99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Rounded Rectangle 102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07" name="Straight Arrow Connector 106"/>
          <p:cNvCxnSpPr>
            <a:stCxn id="105" idx="3"/>
            <a:endCxn id="11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05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105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11" name="Rounded Rectangle 11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19" name="Rounded Rectangle 11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26" name="Rounded Rectangle 12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40" name="TextBox 139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41" name="Straight Arrow Connector 140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117" idx="3"/>
            <a:endCxn id="153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46" name="Group 14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48" name="Rounded Rectangle 14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9" name="Rounded Rectangle 14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7" name="TextBox 14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155" name="Group 154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57" name="Rounded Rectangle 15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Rounded Rectangle 15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ounded Rectangle 158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Rounded Rectangle 16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Rectangle 161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6" name="TextBox 155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163" name="Straight Arrow Connector 162"/>
          <p:cNvCxnSpPr>
            <a:stCxn id="124" idx="3"/>
            <a:endCxn id="162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62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Green accesses C</a:t>
            </a:r>
            <a:r>
              <a:rPr lang="en-US" sz="2400" baseline="-25000" dirty="0" smtClean="0">
                <a:solidFill>
                  <a:srgbClr val="00B050"/>
                </a:solidFill>
              </a:rPr>
              <a:t>3:</a:t>
            </a: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Proposes C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00B050"/>
                </a:solidFill>
                <a:sym typeface="Mathematica1"/>
              </a:rPr>
              <a:t>3</a:t>
            </a:r>
            <a:endParaRPr lang="en-US" sz="2400" baseline="-25000" dirty="0">
              <a:solidFill>
                <a:srgbClr val="00B050"/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Learns </a:t>
            </a:r>
            <a:r>
              <a:rPr lang="en-US" sz="2400" dirty="0" smtClean="0">
                <a:solidFill>
                  <a:srgbClr val="00B050"/>
                </a:solidFill>
              </a:rPr>
              <a:t>C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00B050"/>
                </a:solidFill>
                <a:sym typeface="Mathematica1"/>
              </a:rPr>
              <a:t>3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171" name="Straight Connector 170"/>
          <p:cNvCxnSpPr/>
          <p:nvPr/>
        </p:nvCxnSpPr>
        <p:spPr>
          <a:xfrm>
            <a:off x="1676438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926831" y="2254226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1979712" y="227687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5596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02" name="Group 101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03" name="Rounded Rectangle 102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0" name="Straight Arrow Connector 109"/>
          <p:cNvCxnSpPr>
            <a:stCxn id="109" idx="3"/>
            <a:endCxn id="120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0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oup 112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15" name="Rounded Rectangle 11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22" name="Rounded Rectangle 12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29" name="Rounded Rectangle 12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1" name="TextBox 140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43" name="TextBox 142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44" name="Straight Arrow Connector 143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20" idx="3"/>
            <a:endCxn id="156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8" name="Group 147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49" name="Group 148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51" name="Rounded Rectangle 150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Rounded Rectangle 152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Rounded Rectangle 153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Rounded Rectangle 154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Rectangle 155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0" name="TextBox 149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158" name="Group 157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60" name="Rounded Rectangle 15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Rounded Rectangle 16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Rounded Rectangle 16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Rounded Rectangle 16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Rounded Rectangle 16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9" name="TextBox 158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166" name="Straight Arrow Connector 165"/>
          <p:cNvCxnSpPr>
            <a:stCxn id="127" idx="3"/>
            <a:endCxn id="16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endCxn id="16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140" idx="3"/>
            <a:endCxn id="156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Orange accesses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3:</a:t>
            </a:r>
          </a:p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Proposes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  <a:endParaRPr lang="en-US" sz="2400" baseline="-25000" dirty="0">
              <a:solidFill>
                <a:schemeClr val="accent6">
                  <a:lumMod val="75000"/>
                </a:schemeClr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Learns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,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  <a:endParaRPr lang="en-US" sz="2400" baseline="-25000" dirty="0">
              <a:solidFill>
                <a:schemeClr val="accent6">
                  <a:lumMod val="75000"/>
                </a:schemeClr>
              </a:solidFill>
              <a:sym typeface="Mathematica1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42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09" name="Rounded Rectangle 10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6" name="Straight Arrow Connector 115"/>
          <p:cNvCxnSpPr>
            <a:stCxn id="115" idx="3"/>
            <a:endCxn id="125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15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stCxn id="115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20" name="Rounded Rectangle 119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Rounded Rectangle 120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ounded Rectangle 122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27" name="Rounded Rectangle 126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Rounded Rectangle 12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40" name="Rounded Rectangle 139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6" name="TextBox 145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49" name="Straight Arrow Connector 14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stCxn id="125" idx="3"/>
            <a:endCxn id="161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3" name="Group 152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54" name="Group 15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56" name="Rounded Rectangle 15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Rounded Rectangle 15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Rounded Rectangle 15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Rounded Rectangle 15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5" name="TextBox 154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163" name="Group 162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65" name="Rounded Rectangle 16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Rounded Rectangle 16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Rounded Rectangle 16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Rounded Rectangle 16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Rounded Rectangle 16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64" name="TextBox 16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171" name="Straight Arrow Connector 170"/>
          <p:cNvCxnSpPr>
            <a:stCxn id="132" idx="3"/>
            <a:endCxn id="170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>
            <a:endCxn id="170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>
            <a:stCxn id="145" idx="3"/>
            <a:endCxn id="161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Red accesses C</a:t>
            </a:r>
            <a:r>
              <a:rPr lang="en-US" sz="2400" baseline="-25000" dirty="0" smtClean="0">
                <a:solidFill>
                  <a:srgbClr val="FF0000"/>
                </a:solidFill>
              </a:rPr>
              <a:t>3: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Proposes 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sym typeface="Mathematica1"/>
              </a:rPr>
              <a:t>3</a:t>
            </a:r>
            <a:endParaRPr lang="en-US" sz="2400" baseline="-25000" dirty="0">
              <a:solidFill>
                <a:srgbClr val="FF0000"/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Learns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sym typeface="Mathematica1"/>
              </a:rPr>
              <a:t>3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sym typeface="Mathematica1"/>
              </a:rPr>
              <a:t>3</a:t>
            </a:r>
            <a:endParaRPr lang="en-US" sz="2400" baseline="-25000" dirty="0">
              <a:solidFill>
                <a:srgbClr val="FF0000"/>
              </a:solidFill>
              <a:sym typeface="Mathematica1"/>
            </a:endParaRPr>
          </a:p>
        </p:txBody>
      </p:sp>
      <p:cxnSp>
        <p:nvCxnSpPr>
          <p:cNvPr id="182" name="Straight Connector 181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4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66" name="Rounded Rectangle 6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109" name="Rounded Rectangle 10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Red accesses 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  <a:sym typeface="Mathematica1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Proposes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</a:rPr>
              <a:t>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  <a:endParaRPr lang="en-US" sz="2400" baseline="-25000" dirty="0" smtClean="0">
              <a:solidFill>
                <a:srgbClr val="FF0000"/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Learns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baseline="-250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</a:rPr>
              <a:t>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</a:p>
        </p:txBody>
      </p:sp>
      <p:cxnSp>
        <p:nvCxnSpPr>
          <p:cNvPr id="128" name="Straight Connector 127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63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66" name="Rounded Rectangle 6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109" name="Rounded Rectangle 10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2" name="TextBox 121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Orange accesses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Proposes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</a:p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Learns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  <a:endParaRPr lang="en-US" sz="2400" baseline="-25000" dirty="0">
              <a:solidFill>
                <a:schemeClr val="accent6">
                  <a:lumMod val="75000"/>
                </a:schemeClr>
              </a:solidFill>
              <a:sym typeface="Mathematica1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237606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66" name="Rounded Rectangle 6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109" name="Rounded Rectangle 10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  <p:cxnSp>
        <p:nvCxnSpPr>
          <p:cNvPr id="124" name="Straight Connector 123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Orange accesses 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Proposes 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Learns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0" name="TextBox 119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157674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52" name="Rounded Rectangle 5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59" name="Rounded Rectangle 5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66" name="Rounded Rectangle 65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  <a:r>
                <a:rPr lang="en-US" baseline="-25000" dirty="0"/>
                <a:t>1</a:t>
              </a:r>
              <a:r>
                <a:rPr lang="en-US" dirty="0">
                  <a:sym typeface="Mathematica1"/>
                </a:rPr>
                <a:t>C</a:t>
              </a:r>
              <a:r>
                <a:rPr lang="en-US" baseline="-25000" dirty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2</a:t>
              </a:r>
              <a:r>
                <a:rPr lang="en-US" dirty="0" smtClean="0">
                  <a:sym typeface="Mathematica1"/>
                </a:rPr>
                <a:t></a:t>
              </a:r>
              <a:r>
                <a:rPr lang="en-US" dirty="0">
                  <a:sym typeface="Mathematica1"/>
                </a:rPr>
                <a:t>C</a:t>
              </a:r>
              <a:r>
                <a:rPr lang="en-US" baseline="-25000" dirty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107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109" name="Rounded Rectangle 108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sym typeface="Mathematica1"/>
              </a:rPr>
              <a:t>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sym typeface="Mathematica1"/>
              </a:rPr>
              <a:t></a:t>
            </a:r>
            <a:r>
              <a:rPr lang="en-US" dirty="0">
                <a:sym typeface="Mathematica1"/>
              </a:rPr>
              <a:t>C</a:t>
            </a:r>
            <a:r>
              <a:rPr lang="en-US" baseline="-25000" dirty="0">
                <a:sym typeface="Mathematica1"/>
              </a:rPr>
              <a:t>3</a:t>
            </a:r>
            <a:endParaRPr lang="en-US" baseline="-250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Red </a:t>
            </a:r>
            <a:r>
              <a:rPr lang="en-US" sz="2400" dirty="0">
                <a:solidFill>
                  <a:srgbClr val="FF0000"/>
                </a:solidFill>
              </a:rPr>
              <a:t>accesses C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:</a:t>
            </a:r>
            <a:endParaRPr lang="en-US" sz="2400" baseline="-25000" dirty="0">
              <a:solidFill>
                <a:srgbClr val="FF0000"/>
              </a:solidFill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Proposes C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sym typeface="Mathematica1"/>
              </a:rPr>
              <a:t>Learns 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365816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4355976" y="2348880"/>
            <a:ext cx="3988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Green accesses C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 smtClean="0">
                <a:solidFill>
                  <a:srgbClr val="00B050"/>
                </a:solidFill>
                <a:sym typeface="Mathematica1"/>
              </a:rPr>
              <a:t>3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rgbClr val="00B050"/>
              </a:solidFill>
            </a:endParaRP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Propose C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 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 </a:t>
            </a:r>
            <a:endParaRPr lang="en-US" sz="2400" baseline="-25000" dirty="0" smtClean="0">
              <a:solidFill>
                <a:srgbClr val="00B050"/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Learns </a:t>
            </a:r>
            <a:r>
              <a:rPr lang="en-US" sz="2400" dirty="0" smtClean="0">
                <a:solidFill>
                  <a:srgbClr val="00B050"/>
                </a:solidFill>
              </a:rPr>
              <a:t>C</a:t>
            </a:r>
            <a:r>
              <a:rPr lang="en-US" sz="2400" baseline="-25000" dirty="0" smtClean="0">
                <a:solidFill>
                  <a:srgbClr val="00B050"/>
                </a:solidFill>
              </a:rPr>
              <a:t>1</a:t>
            </a:r>
            <a:r>
              <a:rPr lang="en-US" sz="2400" dirty="0" smtClean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00B050"/>
                </a:solidFill>
              </a:rPr>
              <a:t> C</a:t>
            </a:r>
            <a:r>
              <a:rPr lang="en-US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sz="2400" dirty="0" smtClean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 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 </a:t>
            </a:r>
          </a:p>
        </p:txBody>
      </p:sp>
      <p:cxnSp>
        <p:nvCxnSpPr>
          <p:cNvPr id="140" name="Straight Connector 139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cxnSp>
        <p:nvCxnSpPr>
          <p:cNvPr id="145" name="Straight Connector 144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5" name="TextBox 124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6" name="TextBox 125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6" name="TextBox 145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56" name="Group 155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57" name="Rounded Rectangle 156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Rounded Rectangle 158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0" name="Rounded Rectangle 15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1" name="Rounded Rectangle 16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3" name="Straight Arrow Connector 162"/>
          <p:cNvCxnSpPr>
            <a:stCxn id="162" idx="3"/>
            <a:endCxn id="172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stCxn id="162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62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67" name="Rounded Rectangle 166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74" name="Rounded Rectangle 17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81" name="Rounded Rectangle 18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7" name="TextBox 186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88" name="TextBox 187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90" name="Straight Arrow Connector 189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>
            <a:stCxn id="172" idx="3"/>
            <a:endCxn id="201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3" name="Group 192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94" name="Group 19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96" name="Rounded Rectangle 19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Rounded Rectangle 19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Rounded Rectangle 19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Rounded Rectangle 19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Rounded Rectangle 19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5" name="TextBox 194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203" name="Group 202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206" name="Rounded Rectangle 20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Rounded Rectangle 20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Rounded Rectangle 20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Rounded Rectangle 20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Rounded Rectangle 21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4" name="TextBox 20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214" name="Straight Arrow Connector 213"/>
          <p:cNvCxnSpPr>
            <a:stCxn id="179" idx="3"/>
            <a:endCxn id="213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>
            <a:endCxn id="213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stCxn id="186" idx="3"/>
            <a:endCxn id="201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0" name="Group 219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221" name="Rounded Rectangle 22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ounded Rectangle 22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Rounded Rectangle 223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Rounded Rectangle 22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7" name="Straight Arrow Connector 226"/>
          <p:cNvCxnSpPr>
            <a:stCxn id="201" idx="3"/>
            <a:endCxn id="226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>
            <a:endCxn id="226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TextBox 231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36453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 Register Emulation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877556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143502" y="2838085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Line 44"/>
          <p:cNvSpPr>
            <a:spLocks noChangeShapeType="1"/>
          </p:cNvSpPr>
          <p:nvPr/>
        </p:nvSpPr>
        <p:spPr bwMode="auto">
          <a:xfrm rot="1796206">
            <a:off x="5402452" y="3680008"/>
            <a:ext cx="1285326" cy="7876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1691680" y="4399404"/>
            <a:ext cx="694855" cy="1312390"/>
            <a:chOff x="4872038" y="2703514"/>
            <a:chExt cx="622300" cy="1231900"/>
          </a:xfrm>
        </p:grpSpPr>
        <p:grpSp>
          <p:nvGrpSpPr>
            <p:cNvPr id="103" name="Group 5"/>
            <p:cNvGrpSpPr>
              <a:grpSpLocks/>
            </p:cNvGrpSpPr>
            <p:nvPr/>
          </p:nvGrpSpPr>
          <p:grpSpPr bwMode="auto">
            <a:xfrm>
              <a:off x="4872038" y="2703514"/>
              <a:ext cx="622300" cy="1231900"/>
              <a:chOff x="3387" y="3138"/>
              <a:chExt cx="392" cy="776"/>
            </a:xfrm>
          </p:grpSpPr>
          <p:pic>
            <p:nvPicPr>
              <p:cNvPr id="10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7" y="3138"/>
                <a:ext cx="392" cy="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4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aseline="0" dirty="0" smtClean="0"/>
                <a:t>1</a:t>
              </a:r>
              <a:endParaRPr lang="en-US" altLang="en-US" sz="24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47469" y="4318225"/>
            <a:ext cx="664722" cy="1253197"/>
            <a:chOff x="4899030" y="2759077"/>
            <a:chExt cx="595313" cy="1176338"/>
          </a:xfrm>
        </p:grpSpPr>
        <p:grpSp>
          <p:nvGrpSpPr>
            <p:cNvPr id="99" name="Group 5"/>
            <p:cNvGrpSpPr>
              <a:grpSpLocks/>
            </p:cNvGrpSpPr>
            <p:nvPr/>
          </p:nvGrpSpPr>
          <p:grpSpPr bwMode="auto">
            <a:xfrm>
              <a:off x="4899030" y="2759077"/>
              <a:ext cx="595313" cy="1176338"/>
              <a:chOff x="3404" y="3173"/>
              <a:chExt cx="375" cy="741"/>
            </a:xfrm>
          </p:grpSpPr>
          <p:pic>
            <p:nvPicPr>
              <p:cNvPr id="101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4" y="3173"/>
                <a:ext cx="375" cy="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5148263" y="3019277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2</a:t>
              </a:r>
              <a:endParaRPr lang="en-US" altLang="en-US" sz="24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49531" y="4631101"/>
            <a:ext cx="627497" cy="1183857"/>
            <a:chOff x="4932363" y="2824164"/>
            <a:chExt cx="561975" cy="1111250"/>
          </a:xfrm>
        </p:grpSpPr>
        <p:grpSp>
          <p:nvGrpSpPr>
            <p:cNvPr id="95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7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6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135989" y="4278481"/>
            <a:ext cx="627497" cy="1183857"/>
            <a:chOff x="4932363" y="2824164"/>
            <a:chExt cx="561975" cy="1111250"/>
          </a:xfrm>
        </p:grpSpPr>
        <p:grpSp>
          <p:nvGrpSpPr>
            <p:cNvPr id="91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2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4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169243" y="4837431"/>
            <a:ext cx="627497" cy="1183857"/>
            <a:chOff x="4932363" y="2824164"/>
            <a:chExt cx="561975" cy="1111250"/>
          </a:xfrm>
        </p:grpSpPr>
        <p:grpSp>
          <p:nvGrpSpPr>
            <p:cNvPr id="87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89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88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5</a:t>
              </a:r>
            </a:p>
          </p:txBody>
        </p:sp>
      </p:grpSp>
      <p:sp>
        <p:nvSpPr>
          <p:cNvPr id="83" name="Line 44"/>
          <p:cNvSpPr>
            <a:spLocks noChangeShapeType="1"/>
          </p:cNvSpPr>
          <p:nvPr/>
        </p:nvSpPr>
        <p:spPr bwMode="auto">
          <a:xfrm rot="1796206">
            <a:off x="5328612" y="3557102"/>
            <a:ext cx="343038" cy="61131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8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88589" y="2877554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1539204" y="2836066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Line 44"/>
          <p:cNvSpPr>
            <a:spLocks noChangeShapeType="1"/>
          </p:cNvSpPr>
          <p:nvPr/>
        </p:nvSpPr>
        <p:spPr bwMode="auto">
          <a:xfrm rot="1796206" flipH="1">
            <a:off x="4654621" y="3268163"/>
            <a:ext cx="208461" cy="14778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99593" y="3522238"/>
            <a:ext cx="35926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Read from majority</a:t>
            </a:r>
            <a:endParaRPr lang="he-IL" sz="3200" dirty="0"/>
          </a:p>
        </p:txBody>
      </p:sp>
      <p:pic>
        <p:nvPicPr>
          <p:cNvPr id="39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628334"/>
            <a:ext cx="210967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34" y="4594554"/>
            <a:ext cx="212858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33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4355976" y="1844824"/>
            <a:ext cx="398870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Orange accesses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Proposes 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</a:p>
          <a:p>
            <a:pPr algn="ctr"/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Learns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</a:p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No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more configurations: </a:t>
            </a:r>
          </a:p>
          <a:p>
            <a:pPr algn="ctr"/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Returns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C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sym typeface="Mathematica1"/>
              </a:rPr>
              <a:t>3 </a:t>
            </a:r>
          </a:p>
          <a:p>
            <a:pPr algn="ctr"/>
            <a:endParaRPr lang="en-US" sz="2400" baseline="-25000" dirty="0">
              <a:solidFill>
                <a:schemeClr val="accent6">
                  <a:lumMod val="60000"/>
                  <a:lumOff val="40000"/>
                </a:schemeClr>
              </a:solidFill>
              <a:sym typeface="Mathematica1"/>
            </a:endParaRPr>
          </a:p>
        </p:txBody>
      </p:sp>
      <p:cxnSp>
        <p:nvCxnSpPr>
          <p:cNvPr id="158" name="Straight Connector 157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44" name="Group 143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45" name="Rounded Rectangle 14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4" name="Straight Arrow Connector 163"/>
          <p:cNvCxnSpPr>
            <a:stCxn id="150" idx="3"/>
            <a:endCxn id="173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>
            <a:stCxn id="150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150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oup 166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68" name="Rounded Rectangle 16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ounded Rectangle 16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0" name="Rounded Rectangle 16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ectangle 17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75" name="Rounded Rectangle 17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82" name="Rounded Rectangle 18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4" name="Rounded Rectangle 18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91" name="Straight Arrow Connector 190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Arrow Connector 191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>
            <a:stCxn id="173" idx="3"/>
            <a:endCxn id="202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" name="Group 193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95" name="Group 194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Rounded Rectangle 19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Rounded Rectangle 198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Rounded Rectangle 19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Rounded Rectangle 20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6" name="TextBox 195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203" name="Group 202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204" name="Group 20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207" name="Rounded Rectangle 20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Rounded Rectangle 20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Rounded Rectangle 20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Rounded Rectangle 21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Rounded Rectangle 21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6" name="TextBox 205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215" name="Straight Arrow Connector 214"/>
          <p:cNvCxnSpPr>
            <a:stCxn id="180" idx="3"/>
            <a:endCxn id="214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>
            <a:endCxn id="214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>
            <a:stCxn id="187" idx="3"/>
            <a:endCxn id="202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1" name="Group 220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222" name="Rounded Rectangle 22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ounded Rectangle 22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Rounded Rectangle 22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Rounded Rectangle 22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ounded Rectangle 22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8" name="Straight Arrow Connector 227"/>
          <p:cNvCxnSpPr>
            <a:stCxn id="202" idx="3"/>
            <a:endCxn id="227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>
            <a:endCxn id="227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83183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355976" y="1844824"/>
            <a:ext cx="3988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Green accesses 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 </a:t>
            </a:r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rgbClr val="00B050"/>
              </a:solidFill>
            </a:endParaRPr>
          </a:p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Proposes 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 </a:t>
            </a:r>
            <a:endParaRPr lang="en-US" sz="2400" baseline="-25000" dirty="0" smtClean="0">
              <a:solidFill>
                <a:srgbClr val="00B050"/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rgbClr val="00B050"/>
                </a:solidFill>
                <a:sym typeface="Mathematica1"/>
              </a:rPr>
              <a:t>Learns 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1</a:t>
            </a:r>
            <a:r>
              <a:rPr lang="en-US" sz="2400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00B050"/>
                </a:solidFill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</a:rPr>
              <a:t>2</a:t>
            </a:r>
            <a:r>
              <a:rPr lang="en-US" sz="2400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00B050"/>
                </a:solidFill>
                <a:sym typeface="Mathematica1"/>
              </a:rPr>
              <a:t>3 </a:t>
            </a:r>
          </a:p>
          <a:p>
            <a:pPr algn="ctr"/>
            <a:r>
              <a:rPr lang="en-US" sz="2400" b="1" dirty="0">
                <a:solidFill>
                  <a:srgbClr val="00B050"/>
                </a:solidFill>
                <a:sym typeface="Mathematica1"/>
              </a:rPr>
              <a:t>No more configurations: 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  <a:sym typeface="Mathematica1"/>
              </a:rPr>
              <a:t>Returns </a:t>
            </a:r>
            <a:r>
              <a:rPr lang="en-US" sz="2400" b="1" dirty="0">
                <a:solidFill>
                  <a:srgbClr val="00B050"/>
                </a:solidFill>
              </a:rPr>
              <a:t>C</a:t>
            </a:r>
            <a:r>
              <a:rPr lang="en-US" sz="2400" b="1" baseline="-25000" dirty="0">
                <a:solidFill>
                  <a:srgbClr val="00B050"/>
                </a:solidFill>
              </a:rPr>
              <a:t>1</a:t>
            </a:r>
            <a:r>
              <a:rPr lang="en-US" sz="2400" b="1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b="1" dirty="0">
                <a:solidFill>
                  <a:srgbClr val="00B050"/>
                </a:solidFill>
              </a:rPr>
              <a:t>C</a:t>
            </a:r>
            <a:r>
              <a:rPr lang="en-US" sz="2400" b="1" baseline="-25000" dirty="0">
                <a:solidFill>
                  <a:srgbClr val="00B050"/>
                </a:solidFill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b="1" dirty="0">
                <a:solidFill>
                  <a:srgbClr val="00B050"/>
                </a:solidFill>
                <a:sym typeface="Mathematica1"/>
              </a:rPr>
              <a:t>C</a:t>
            </a:r>
            <a:r>
              <a:rPr lang="en-US" sz="2400" b="1" baseline="-25000" dirty="0">
                <a:solidFill>
                  <a:srgbClr val="00B050"/>
                </a:solidFill>
                <a:sym typeface="Mathematica1"/>
              </a:rPr>
              <a:t>3 </a:t>
            </a:r>
            <a:endParaRPr lang="en-US" sz="2400" b="1" dirty="0">
              <a:solidFill>
                <a:srgbClr val="00B050"/>
              </a:solidFill>
              <a:sym typeface="Mathematica1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8" name="TextBox 127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41" name="Group 140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42" name="Rounded Rectangle 141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8" name="Straight Arrow Connector 147"/>
          <p:cNvCxnSpPr>
            <a:stCxn id="147" idx="3"/>
            <a:endCxn id="168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stCxn id="147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47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63" name="Rounded Rectangle 162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70" name="Rounded Rectangle 169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ounded Rectangle 170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77" name="Rounded Rectangle 176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Rounded Rectangle 177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3" name="TextBox 182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84" name="TextBox 183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86" name="Straight Arrow Connector 185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>
            <a:stCxn id="168" idx="3"/>
            <a:endCxn id="197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Group 188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90" name="Group 189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92" name="Rounded Rectangle 19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Rounded Rectangle 19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ounded Rectangle 19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Rounded Rectangle 19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Rounded Rectangle 19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1" name="TextBox 190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199" name="Group 198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201" name="Rounded Rectangle 200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Rounded Rectangle 201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Rounded Rectangle 20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0" name="TextBox 199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208" name="Straight Arrow Connector 207"/>
          <p:cNvCxnSpPr>
            <a:stCxn id="175" idx="3"/>
            <a:endCxn id="207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Arrow Connector 209"/>
          <p:cNvCxnSpPr>
            <a:endCxn id="207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stCxn id="182" idx="3"/>
            <a:endCxn id="197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6" name="Group 215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217" name="Rounded Rectangle 216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Rounded Rectangle 217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Rounded Rectangle 218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3" name="Straight Arrow Connector 222"/>
          <p:cNvCxnSpPr>
            <a:stCxn id="197" idx="3"/>
            <a:endCxn id="222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>
            <a:endCxn id="222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2802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355976" y="1844824"/>
            <a:ext cx="3988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Red accesses 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:</a:t>
            </a:r>
            <a:endParaRPr lang="en-US" sz="2400" baseline="-25000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Proposes 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  <a:endParaRPr lang="en-US" sz="2400" baseline="-25000" dirty="0" smtClean="0">
              <a:solidFill>
                <a:srgbClr val="FF0000"/>
              </a:solidFill>
              <a:sym typeface="Mathematica1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sym typeface="Mathematica1"/>
              </a:rPr>
              <a:t>Learns 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aseline="-25000" dirty="0">
                <a:solidFill>
                  <a:srgbClr val="FF0000"/>
                </a:solidFill>
                <a:sym typeface="Mathematica1"/>
              </a:rPr>
              <a:t>3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sym typeface="Mathematica1"/>
              </a:rPr>
              <a:t>No more configurations: 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sym typeface="Mathematica1"/>
              </a:rPr>
              <a:t>Returns </a:t>
            </a:r>
            <a:r>
              <a:rPr lang="en-US" sz="2400" b="1" dirty="0">
                <a:solidFill>
                  <a:srgbClr val="FF0000"/>
                </a:solidFill>
              </a:rPr>
              <a:t>C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b="1" dirty="0">
                <a:solidFill>
                  <a:srgbClr val="FF0000"/>
                </a:solidFill>
              </a:rPr>
              <a:t>C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2400" b="1" dirty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400" b="1" baseline="-25000" dirty="0">
                <a:solidFill>
                  <a:srgbClr val="FF0000"/>
                </a:solidFill>
                <a:sym typeface="Mathematica1"/>
              </a:rPr>
              <a:t>3 </a:t>
            </a:r>
            <a:endParaRPr lang="en-US" sz="2400" b="1" dirty="0">
              <a:solidFill>
                <a:srgbClr val="FF0000"/>
              </a:solidFill>
              <a:sym typeface="Mathematica1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203848" y="3140968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33" name="TextBox 132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0" name="TextBox 139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42" name="Group 141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43" name="Rounded Rectangle 142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9" name="Straight Arrow Connector 148"/>
          <p:cNvCxnSpPr>
            <a:stCxn id="148" idx="3"/>
            <a:endCxn id="169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48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>
            <a:stCxn id="148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64" name="Rounded Rectangle 16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ounded Rectangle 16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Rounded Rectangle 16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0" name="Group 169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71" name="Rounded Rectangle 17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78" name="Rounded Rectangle 17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4" name="TextBox 183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85" name="TextBox 184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86" name="TextBox 185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87" name="Straight Arrow Connector 186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>
            <a:stCxn id="169" idx="3"/>
            <a:endCxn id="198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0" name="Group 189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91" name="Group 190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93" name="Rounded Rectangle 192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Rounded Rectangle 193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Rounded Rectangle 194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Rounded Rectangle 195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Rounded Rectangle 196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2" name="TextBox 191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200" name="Group 199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202" name="Rounded Rectangle 20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Rounded Rectangle 205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Rounded Rectangle 206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1" name="TextBox 200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210" name="Straight Arrow Connector 209"/>
          <p:cNvCxnSpPr>
            <a:stCxn id="176" idx="3"/>
            <a:endCxn id="208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Arrow Connector 210"/>
          <p:cNvCxnSpPr>
            <a:endCxn id="208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>
            <a:stCxn id="183" idx="3"/>
            <a:endCxn id="198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Arrow Connector 213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Arrow Connector 21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oup 216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218" name="Rounded Rectangle 21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Rounded Rectangle 21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Rounded Rectangle 21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Rounded Rectangle 22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Rounded Rectangle 22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4" name="Straight Arrow Connector 223"/>
          <p:cNvCxnSpPr>
            <a:stCxn id="198" idx="3"/>
            <a:endCxn id="223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>
            <a:endCxn id="223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TextBox 228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328025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51" name="Straight Connector 15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4355976" y="1844824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ym typeface="Mathematica1"/>
              </a:rPr>
              <a:t>Before returning, clients </a:t>
            </a:r>
            <a:r>
              <a:rPr lang="en-US" sz="2800" dirty="0" smtClean="0">
                <a:solidFill>
                  <a:srgbClr val="0070C0"/>
                </a:solidFill>
                <a:sym typeface="Mathematica1"/>
              </a:rPr>
              <a:t>expire</a:t>
            </a:r>
            <a:r>
              <a:rPr lang="en-US" sz="2800" dirty="0" smtClean="0">
                <a:sym typeface="Mathematica1"/>
              </a:rPr>
              <a:t> all configuration in their Dag with the last one</a:t>
            </a:r>
            <a:endParaRPr lang="en-US" sz="2800" dirty="0">
              <a:sym typeface="Mathematica1"/>
            </a:endParaRPr>
          </a:p>
        </p:txBody>
      </p:sp>
      <p:cxnSp>
        <p:nvCxnSpPr>
          <p:cNvPr id="125" name="Straight Connector 124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3203848" y="3140968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2" name="TextBox 141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3" name="TextBox 142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4" name="TextBox 143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6" name="TextBox 145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48" name="TextBox 147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grpSp>
        <p:nvGrpSpPr>
          <p:cNvPr id="149" name="Group 148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</p:grpSpPr>
        <p:sp>
          <p:nvSpPr>
            <p:cNvPr id="150" name="Rounded Rectangle 149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Rounded Rectangle 156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Rounded Rectangle 16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4" name="Rounded Rectangle 163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ounded Rectangle 16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7" name="Straight Arrow Connector 166"/>
          <p:cNvCxnSpPr>
            <a:stCxn id="166" idx="3"/>
            <a:endCxn id="176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/>
          <p:cNvCxnSpPr>
            <a:stCxn id="166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/>
          <p:cNvCxnSpPr>
            <a:stCxn id="166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0" name="Group 169"/>
          <p:cNvGrpSpPr/>
          <p:nvPr/>
        </p:nvGrpSpPr>
        <p:grpSpPr>
          <a:xfrm>
            <a:off x="2750510" y="4004231"/>
            <a:ext cx="691009" cy="495611"/>
            <a:chOff x="5148064" y="2060848"/>
            <a:chExt cx="2736304" cy="1800200"/>
          </a:xfrm>
        </p:grpSpPr>
        <p:sp>
          <p:nvSpPr>
            <p:cNvPr id="171" name="Rounded Rectangle 170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Rounded Rectangle 171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Rounded Rectangle 172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ounded Rectangle 173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Rounded Rectangle 174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2750510" y="4876772"/>
            <a:ext cx="691009" cy="495611"/>
            <a:chOff x="5148064" y="2060848"/>
            <a:chExt cx="2736304" cy="1800200"/>
          </a:xfrm>
        </p:grpSpPr>
        <p:sp>
          <p:nvSpPr>
            <p:cNvPr id="178" name="Rounded Rectangle 17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0" name="Rounded Rectangle 17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Rounded Rectangle 18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4" name="Group 183"/>
          <p:cNvGrpSpPr/>
          <p:nvPr/>
        </p:nvGrpSpPr>
        <p:grpSpPr>
          <a:xfrm>
            <a:off x="2750510" y="5740868"/>
            <a:ext cx="691009" cy="495611"/>
            <a:chOff x="5148064" y="2060848"/>
            <a:chExt cx="2736304" cy="1800200"/>
          </a:xfrm>
        </p:grpSpPr>
        <p:sp>
          <p:nvSpPr>
            <p:cNvPr id="185" name="Rounded Rectangle 18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6" name="Rounded Rectangle 18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Rounded Rectangle 18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Rounded Rectangle 18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2919109" y="36441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2903867" y="4498995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2929019" y="5363091"/>
            <a:ext cx="40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/>
              <a:t>3</a:t>
            </a:r>
            <a:endParaRPr lang="en-US" dirty="0"/>
          </a:p>
        </p:txBody>
      </p:sp>
      <p:cxnSp>
        <p:nvCxnSpPr>
          <p:cNvPr id="194" name="Straight Arrow Connector 193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Arrow Connector 19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>
            <a:stCxn id="176" idx="3"/>
            <a:endCxn id="206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oup 196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</p:grpSpPr>
        <p:grpSp>
          <p:nvGrpSpPr>
            <p:cNvPr id="198" name="Group 197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200" name="Rounded Rectangle 19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Rounded Rectangle 20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Rounded Rectangle 20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Rounded Rectangle 20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4" name="Rounded Rectangle 20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99" name="TextBox 198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207" name="Group 206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</p:grpSpPr>
        <p:grpSp>
          <p:nvGrpSpPr>
            <p:cNvPr id="208" name="Group 207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211" name="Rounded Rectangle 210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Rounded Rectangle 21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Rounded Rectangle 21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Rounded Rectangle 21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Rounded Rectangle 21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Rectangle 21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218" name="Straight Arrow Connector 217"/>
          <p:cNvCxnSpPr>
            <a:stCxn id="183" idx="3"/>
            <a:endCxn id="217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>
            <a:endCxn id="217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>
            <a:stCxn id="190" idx="3"/>
            <a:endCxn id="206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4" name="Group 223"/>
          <p:cNvGrpSpPr/>
          <p:nvPr/>
        </p:nvGrpSpPr>
        <p:grpSpPr>
          <a:xfrm>
            <a:off x="6012630" y="4869160"/>
            <a:ext cx="691009" cy="495611"/>
            <a:chOff x="5148064" y="2060848"/>
            <a:chExt cx="2736304" cy="1800200"/>
          </a:xfrm>
        </p:grpSpPr>
        <p:sp>
          <p:nvSpPr>
            <p:cNvPr id="225" name="Rounded Rectangle 224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Rounded Rectangle 225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Rounded Rectangle 226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Rounded Rectangle 227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Rounded Rectangle 228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1" name="Straight Arrow Connector 230"/>
          <p:cNvCxnSpPr>
            <a:stCxn id="206" idx="3"/>
            <a:endCxn id="230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>
            <a:endCxn id="230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Box 235"/>
          <p:cNvSpPr txBox="1"/>
          <p:nvPr/>
        </p:nvSpPr>
        <p:spPr>
          <a:xfrm>
            <a:off x="5796136" y="4480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C</a:t>
            </a:r>
            <a:r>
              <a:rPr lang="en-US" baseline="-25000" dirty="0" smtClean="0">
                <a:sym typeface="Mathematica1"/>
              </a:rPr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4025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750510" y="3644191"/>
            <a:ext cx="691009" cy="855651"/>
            <a:chOff x="2750510" y="3644191"/>
            <a:chExt cx="691009" cy="855651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grpSp>
          <p:nvGrpSpPr>
            <p:cNvPr id="51" name="Group 50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50510" y="4498995"/>
            <a:ext cx="691009" cy="873388"/>
            <a:chOff x="2750510" y="4498995"/>
            <a:chExt cx="691009" cy="873388"/>
          </a:xfrm>
        </p:grpSpPr>
        <p:grpSp>
          <p:nvGrpSpPr>
            <p:cNvPr id="58" name="Group 57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50510" y="5363091"/>
            <a:ext cx="691009" cy="873388"/>
            <a:chOff x="2750510" y="5363091"/>
            <a:chExt cx="691009" cy="873388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grpSp>
          <p:nvGrpSpPr>
            <p:cNvPr id="65" name="Group 64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796136" y="4480321"/>
            <a:ext cx="1296144" cy="884450"/>
            <a:chOff x="5796136" y="4480321"/>
            <a:chExt cx="1296144" cy="884450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grpSp>
          <p:nvGrpSpPr>
            <p:cNvPr id="108" name="Group 107"/>
            <p:cNvGrpSpPr/>
            <p:nvPr/>
          </p:nvGrpSpPr>
          <p:grpSpPr>
            <a:xfrm>
              <a:off x="6012630" y="4869160"/>
              <a:ext cx="691009" cy="495611"/>
              <a:chOff x="5148064" y="2060848"/>
              <a:chExt cx="2736304" cy="1800200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5796136" y="448032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 </a:t>
              </a:r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4709287" y="2750224"/>
            <a:ext cx="3988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Orange DAG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sym typeface="Mathematica1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31" name="Straight Connector 13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203848" y="3140968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3" name="TextBox 162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4" name="TextBox 163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6" name="TextBox 165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7" name="TextBox 166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2238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750510" y="3644191"/>
            <a:ext cx="691009" cy="855651"/>
            <a:chOff x="2750510" y="3644191"/>
            <a:chExt cx="691009" cy="855651"/>
          </a:xfrm>
          <a:effectLst/>
        </p:grpSpPr>
        <p:grpSp>
          <p:nvGrpSpPr>
            <p:cNvPr id="51" name="Group 50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50510" y="4498995"/>
            <a:ext cx="691009" cy="873388"/>
            <a:chOff x="2750510" y="4498995"/>
            <a:chExt cx="691009" cy="873388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grpSp>
          <p:nvGrpSpPr>
            <p:cNvPr id="58" name="Group 57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50510" y="5363091"/>
            <a:ext cx="691009" cy="873388"/>
            <a:chOff x="2750510" y="5363091"/>
            <a:chExt cx="691009" cy="873388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grpSp>
          <p:nvGrpSpPr>
            <p:cNvPr id="65" name="Group 64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  <a:effectLst/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796136" y="4480321"/>
            <a:ext cx="1296144" cy="884450"/>
            <a:chOff x="5796136" y="4480321"/>
            <a:chExt cx="1296144" cy="88445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grpSpPr>
        <p:grpSp>
          <p:nvGrpSpPr>
            <p:cNvPr id="108" name="Group 107"/>
            <p:cNvGrpSpPr/>
            <p:nvPr/>
          </p:nvGrpSpPr>
          <p:grpSpPr>
            <a:xfrm>
              <a:off x="6012630" y="4869160"/>
              <a:ext cx="691009" cy="495611"/>
              <a:chOff x="5148064" y="2060848"/>
              <a:chExt cx="2736304" cy="1800200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5796136" y="448032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 </a:t>
              </a:r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4709287" y="2750224"/>
            <a:ext cx="3988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00B050"/>
                </a:solidFill>
              </a:rPr>
              <a:t>Green DAG</a:t>
            </a:r>
            <a:endParaRPr lang="en-US" sz="3600" b="1" dirty="0">
              <a:solidFill>
                <a:srgbClr val="00B050"/>
              </a:solidFill>
              <a:sym typeface="Mathematica1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31" name="Straight Connector 13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203848" y="3140968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3" name="TextBox 162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4" name="TextBox 163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6" name="TextBox 165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7" name="TextBox 166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31630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750510" y="3644191"/>
            <a:ext cx="691009" cy="855651"/>
            <a:chOff x="2750510" y="3644191"/>
            <a:chExt cx="691009" cy="855651"/>
          </a:xfrm>
          <a:effectLst/>
        </p:grpSpPr>
        <p:grpSp>
          <p:nvGrpSpPr>
            <p:cNvPr id="51" name="Group 50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50510" y="4498995"/>
            <a:ext cx="691009" cy="873388"/>
            <a:chOff x="2750510" y="4498995"/>
            <a:chExt cx="691009" cy="873388"/>
          </a:xfrm>
        </p:grpSpPr>
        <p:grpSp>
          <p:nvGrpSpPr>
            <p:cNvPr id="58" name="Group 57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50510" y="5363091"/>
            <a:ext cx="691009" cy="873388"/>
            <a:chOff x="2750510" y="5363091"/>
            <a:chExt cx="691009" cy="873388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65" name="Group 64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796136" y="4480321"/>
            <a:ext cx="1296144" cy="884450"/>
            <a:chOff x="5796136" y="4480321"/>
            <a:chExt cx="1296144" cy="884450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grpSpPr>
        <p:grpSp>
          <p:nvGrpSpPr>
            <p:cNvPr id="108" name="Group 107"/>
            <p:cNvGrpSpPr/>
            <p:nvPr/>
          </p:nvGrpSpPr>
          <p:grpSpPr>
            <a:xfrm>
              <a:off x="6012630" y="4869160"/>
              <a:ext cx="691009" cy="495611"/>
              <a:chOff x="5148064" y="2060848"/>
              <a:chExt cx="2736304" cy="1800200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5796136" y="448032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4709287" y="2750224"/>
            <a:ext cx="3988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Red DAG</a:t>
            </a:r>
            <a:endParaRPr lang="en-US" sz="3600" b="1" dirty="0">
              <a:solidFill>
                <a:srgbClr val="FF0000"/>
              </a:solidFill>
              <a:sym typeface="Mathematica1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30" name="TextBox 129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31" name="Straight Connector 130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>
            <a:off x="3203848" y="3140968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57" name="TextBox 156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3" name="TextBox 162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4" name="TextBox 163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6" name="TextBox 165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7" name="TextBox 166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36659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Configuration DAG</a:t>
            </a:r>
            <a:endParaRPr lang="en-US" dirty="0"/>
          </a:p>
        </p:txBody>
      </p:sp>
      <p:grpSp>
        <p:nvGrpSpPr>
          <p:cNvPr id="83" name="Group 82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  <a:effectLst/>
        </p:grpSpPr>
        <p:sp>
          <p:nvSpPr>
            <p:cNvPr id="134" name="Rounded Rectangle 133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Rounded Rectangle 136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5" name="Straight Arrow Connector 204"/>
          <p:cNvCxnSpPr>
            <a:stCxn id="139" idx="3"/>
            <a:endCxn id="57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Arrow Connector 208"/>
          <p:cNvCxnSpPr>
            <a:stCxn id="139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Arrow Connector 211"/>
          <p:cNvCxnSpPr>
            <a:stCxn id="139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971600" y="1747052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2038115" y="1747052"/>
            <a:ext cx="447418" cy="42334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046227" y="1742276"/>
            <a:ext cx="447418" cy="42334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750510" y="3644191"/>
            <a:ext cx="691009" cy="855651"/>
            <a:chOff x="2750510" y="3644191"/>
            <a:chExt cx="691009" cy="855651"/>
          </a:xfrm>
          <a:effectLst/>
        </p:grpSpPr>
        <p:grpSp>
          <p:nvGrpSpPr>
            <p:cNvPr id="51" name="Group 50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52" name="Rounded Rectangle 5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Rounded Rectangle 5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Rounded Rectangle 5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Rounded Rectangle 5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2" name="TextBox 71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50510" y="4498995"/>
            <a:ext cx="691009" cy="873388"/>
            <a:chOff x="2750510" y="4498995"/>
            <a:chExt cx="691009" cy="873388"/>
          </a:xfrm>
        </p:grpSpPr>
        <p:grpSp>
          <p:nvGrpSpPr>
            <p:cNvPr id="58" name="Group 57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3" name="TextBox 72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750510" y="5363091"/>
            <a:ext cx="691009" cy="873388"/>
            <a:chOff x="2750510" y="5363091"/>
            <a:chExt cx="691009" cy="873388"/>
          </a:xfrm>
          <a:effectLst/>
        </p:grpSpPr>
        <p:grpSp>
          <p:nvGrpSpPr>
            <p:cNvPr id="65" name="Group 64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57" idx="3"/>
            <a:endCxn id="9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  <a:effectLst/>
        </p:grpSpPr>
        <p:grpSp>
          <p:nvGrpSpPr>
            <p:cNvPr id="84" name="Group 83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86" name="Rounded Rectangle 8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  <a:effectLst/>
        </p:grpSpPr>
        <p:grpSp>
          <p:nvGrpSpPr>
            <p:cNvPr id="76" name="Group 7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96" name="Straight Arrow Connector 95"/>
          <p:cNvCxnSpPr>
            <a:stCxn id="64" idx="3"/>
            <a:endCxn id="95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endCxn id="95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1" idx="3"/>
            <a:endCxn id="9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>
            <a:stCxn id="94" idx="3"/>
            <a:endCxn id="11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endCxn id="11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796136" y="4480321"/>
            <a:ext cx="1296144" cy="884450"/>
            <a:chOff x="5796136" y="4480321"/>
            <a:chExt cx="1296144" cy="884450"/>
          </a:xfrm>
          <a:effectLst/>
        </p:grpSpPr>
        <p:grpSp>
          <p:nvGrpSpPr>
            <p:cNvPr id="108" name="Group 107"/>
            <p:cNvGrpSpPr/>
            <p:nvPr/>
          </p:nvGrpSpPr>
          <p:grpSpPr>
            <a:xfrm>
              <a:off x="6012630" y="4869160"/>
              <a:ext cx="691009" cy="495611"/>
              <a:chOff x="5148064" y="2060848"/>
              <a:chExt cx="2736304" cy="1800200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ectangle 11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>
              <a:off x="5796136" y="448032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4732876" y="2017278"/>
            <a:ext cx="39887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All DAGs must intersect in every level </a:t>
            </a:r>
            <a:endParaRPr lang="en-US" sz="3600" b="1" dirty="0">
              <a:sym typeface="Mathematica1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2339752" y="5452079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3900306" y="4566472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5535724" y="4378317"/>
            <a:ext cx="1628564" cy="11449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739010" y="4631780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TextBox 172"/>
          <p:cNvSpPr txBox="1"/>
          <p:nvPr/>
        </p:nvSpPr>
        <p:spPr>
          <a:xfrm>
            <a:off x="926831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74" name="TextBox 173"/>
          <p:cNvSpPr txBox="1"/>
          <p:nvPr/>
        </p:nvSpPr>
        <p:spPr>
          <a:xfrm>
            <a:off x="1691680" y="2254226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,C</a:t>
            </a:r>
            <a:r>
              <a:rPr lang="en-US" baseline="-25000" dirty="0"/>
              <a:t>3</a:t>
            </a:r>
            <a:endParaRPr lang="en-US" dirty="0"/>
          </a:p>
        </p:txBody>
      </p:sp>
      <p:sp>
        <p:nvSpPr>
          <p:cNvPr id="175" name="TextBox 174"/>
          <p:cNvSpPr txBox="1"/>
          <p:nvPr/>
        </p:nvSpPr>
        <p:spPr>
          <a:xfrm>
            <a:off x="2943055" y="2260829"/>
            <a:ext cx="7648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3</a:t>
            </a:r>
            <a:endParaRPr lang="en-US" dirty="0"/>
          </a:p>
        </p:txBody>
      </p:sp>
      <p:cxnSp>
        <p:nvCxnSpPr>
          <p:cNvPr id="176" name="Straight Connector 175"/>
          <p:cNvCxnSpPr/>
          <p:nvPr/>
        </p:nvCxnSpPr>
        <p:spPr>
          <a:xfrm>
            <a:off x="1676438" y="224508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>
          <a:xfrm>
            <a:off x="926831" y="223833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1979712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>
            <a:off x="1165239" y="226097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2924690" y="225092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>
          <a:xfrm>
            <a:off x="3131840" y="256490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1043608" y="263691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>
            <a:off x="1093231" y="298105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3131626" y="2894441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>
            <a:off x="1813311" y="262101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1979712" y="2996952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1187624" y="3341097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>
            <a:off x="3203848" y="3140968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1675317" y="2996952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0" name="TextBox 189"/>
          <p:cNvSpPr txBox="1"/>
          <p:nvPr/>
        </p:nvSpPr>
        <p:spPr>
          <a:xfrm>
            <a:off x="899592" y="3349033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1" name="TextBox 190"/>
          <p:cNvSpPr txBox="1"/>
          <p:nvPr/>
        </p:nvSpPr>
        <p:spPr>
          <a:xfrm>
            <a:off x="921060" y="2662251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2" name="TextBox 191"/>
          <p:cNvSpPr txBox="1"/>
          <p:nvPr/>
        </p:nvSpPr>
        <p:spPr>
          <a:xfrm>
            <a:off x="1683850" y="263691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3" name="TextBox 192"/>
          <p:cNvSpPr txBox="1"/>
          <p:nvPr/>
        </p:nvSpPr>
        <p:spPr>
          <a:xfrm>
            <a:off x="926831" y="3010479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2987824" y="2564904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5" name="TextBox 194"/>
          <p:cNvSpPr txBox="1"/>
          <p:nvPr/>
        </p:nvSpPr>
        <p:spPr>
          <a:xfrm>
            <a:off x="2993595" y="2913132"/>
            <a:ext cx="842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  <p:sp>
        <p:nvSpPr>
          <p:cNvPr id="196" name="TextBox 195"/>
          <p:cNvSpPr txBox="1"/>
          <p:nvPr/>
        </p:nvSpPr>
        <p:spPr>
          <a:xfrm>
            <a:off x="3022178" y="3179756"/>
            <a:ext cx="12404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r>
              <a:rPr lang="en-US" sz="1600" baseline="-25000" dirty="0" smtClean="0"/>
              <a:t>1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 </a:t>
            </a:r>
            <a:r>
              <a:rPr lang="en-US" sz="1600" dirty="0" smtClean="0"/>
              <a:t>C</a:t>
            </a:r>
            <a:r>
              <a:rPr lang="en-US" sz="1600" baseline="-25000" dirty="0" smtClean="0"/>
              <a:t>2</a:t>
            </a:r>
            <a:r>
              <a:rPr lang="en-US" sz="1600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sz="1600" dirty="0" smtClean="0">
                <a:sym typeface="Mathematica1"/>
              </a:rPr>
              <a:t>C</a:t>
            </a:r>
            <a:r>
              <a:rPr lang="en-US" sz="1600" baseline="-25000" dirty="0" smtClean="0">
                <a:sym typeface="Mathematica1"/>
              </a:rPr>
              <a:t>3</a:t>
            </a:r>
            <a:endParaRPr lang="en-US" sz="1600" baseline="-25000" dirty="0"/>
          </a:p>
        </p:txBody>
      </p:sp>
    </p:spTree>
    <p:extLst>
      <p:ext uri="{BB962C8B-B14F-4D97-AF65-F5344CB8AC3E}">
        <p14:creationId xmlns:p14="http://schemas.microsoft.com/office/powerpoint/2010/main" val="202064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Clients may return different configurations in the intersection path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Recall: No agreement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  <a:effectLst/>
        </p:grpSpPr>
        <p:sp>
          <p:nvSpPr>
            <p:cNvPr id="87" name="Rounded Rectangle 86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3" name="Straight Arrow Connector 92"/>
          <p:cNvCxnSpPr>
            <a:stCxn id="92" idx="3"/>
            <a:endCxn id="104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92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2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2750510" y="3644191"/>
            <a:ext cx="691009" cy="855651"/>
            <a:chOff x="2750510" y="3644191"/>
            <a:chExt cx="691009" cy="855651"/>
          </a:xfrm>
          <a:effectLst/>
        </p:grpSpPr>
        <p:grpSp>
          <p:nvGrpSpPr>
            <p:cNvPr id="97" name="Group 96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99" name="Rounded Rectangle 9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Rounded Rectangle 10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ounded Rectangle 10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Rectangle 10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750510" y="4498995"/>
            <a:ext cx="691009" cy="873388"/>
            <a:chOff x="2750510" y="4498995"/>
            <a:chExt cx="691009" cy="873388"/>
          </a:xfrm>
        </p:grpSpPr>
        <p:grpSp>
          <p:nvGrpSpPr>
            <p:cNvPr id="106" name="Group 105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108" name="Rounded Rectangle 10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7" name="TextBox 106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2750510" y="5363091"/>
            <a:ext cx="691009" cy="873388"/>
            <a:chOff x="2750510" y="5363091"/>
            <a:chExt cx="691009" cy="873388"/>
          </a:xfrm>
          <a:effectLst/>
        </p:grpSpPr>
        <p:grpSp>
          <p:nvGrpSpPr>
            <p:cNvPr id="115" name="Group 114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117" name="Rounded Rectangle 116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Rounded Rectangle 117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Rounded Rectangle 118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Rounded Rectangle 119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Rounded Rectangle 120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6" name="TextBox 115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</p:grpSp>
      <p:cxnSp>
        <p:nvCxnSpPr>
          <p:cNvPr id="123" name="Straight Arrow Connector 122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04" idx="3"/>
            <a:endCxn id="134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  <a:effectLst/>
        </p:grpSpPr>
        <p:grpSp>
          <p:nvGrpSpPr>
            <p:cNvPr id="127" name="Group 126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29" name="Rounded Rectangle 12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Rounded Rectangle 12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Rounded Rectangle 13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8" name="TextBox 127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  <a:effectLst/>
        </p:grpSpPr>
        <p:grpSp>
          <p:nvGrpSpPr>
            <p:cNvPr id="136" name="Group 135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38" name="Rounded Rectangle 13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7" name="TextBox 136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144" name="Straight Arrow Connector 143"/>
          <p:cNvCxnSpPr>
            <a:stCxn id="113" idx="3"/>
            <a:endCxn id="143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endCxn id="143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122" idx="3"/>
            <a:endCxn id="134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134" idx="3"/>
            <a:endCxn id="245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>
            <a:endCxn id="245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7" name="Group 236"/>
          <p:cNvGrpSpPr/>
          <p:nvPr/>
        </p:nvGrpSpPr>
        <p:grpSpPr>
          <a:xfrm>
            <a:off x="5796136" y="4480321"/>
            <a:ext cx="1296144" cy="884450"/>
            <a:chOff x="5796136" y="4480321"/>
            <a:chExt cx="1296144" cy="884450"/>
          </a:xfrm>
          <a:effectLst/>
        </p:grpSpPr>
        <p:grpSp>
          <p:nvGrpSpPr>
            <p:cNvPr id="238" name="Group 237"/>
            <p:cNvGrpSpPr/>
            <p:nvPr/>
          </p:nvGrpSpPr>
          <p:grpSpPr>
            <a:xfrm>
              <a:off x="6012630" y="4869160"/>
              <a:ext cx="691009" cy="495611"/>
              <a:chOff x="5148064" y="2060848"/>
              <a:chExt cx="2736304" cy="1800200"/>
            </a:xfrm>
          </p:grpSpPr>
          <p:sp>
            <p:nvSpPr>
              <p:cNvPr id="240" name="Rounded Rectangle 23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1" name="Rounded Rectangle 24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2" name="Rounded Rectangle 24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3" name="Rounded Rectangle 24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4" name="Rounded Rectangle 24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9" name="TextBox 238"/>
            <p:cNvSpPr txBox="1"/>
            <p:nvPr/>
          </p:nvSpPr>
          <p:spPr>
            <a:xfrm>
              <a:off x="5796136" y="448032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246" name="Oval 245"/>
          <p:cNvSpPr/>
          <p:nvPr/>
        </p:nvSpPr>
        <p:spPr>
          <a:xfrm>
            <a:off x="2339752" y="5452079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val 246"/>
          <p:cNvSpPr/>
          <p:nvPr/>
        </p:nvSpPr>
        <p:spPr>
          <a:xfrm>
            <a:off x="3900306" y="4566472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/>
        </p:nvSpPr>
        <p:spPr>
          <a:xfrm>
            <a:off x="5535724" y="4378317"/>
            <a:ext cx="1628564" cy="11449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val 248"/>
          <p:cNvSpPr/>
          <p:nvPr/>
        </p:nvSpPr>
        <p:spPr>
          <a:xfrm>
            <a:off x="739010" y="4631780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2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Clients may return different configurations in the intersection path</a:t>
            </a:r>
          </a:p>
          <a:p>
            <a:r>
              <a:rPr lang="en-US" dirty="0" smtClean="0"/>
              <a:t>For example: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Recall: No agreement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15616" y="3644191"/>
            <a:ext cx="4047849" cy="2592288"/>
            <a:chOff x="1115616" y="3644191"/>
            <a:chExt cx="4047849" cy="2592288"/>
          </a:xfrm>
        </p:grpSpPr>
        <p:grpSp>
          <p:nvGrpSpPr>
            <p:cNvPr id="87" name="Group 86"/>
            <p:cNvGrpSpPr/>
            <p:nvPr/>
          </p:nvGrpSpPr>
          <p:grpSpPr>
            <a:xfrm>
              <a:off x="1115616" y="4884460"/>
              <a:ext cx="691009" cy="495611"/>
              <a:chOff x="5148064" y="2060848"/>
              <a:chExt cx="2736304" cy="1800200"/>
            </a:xfrm>
          </p:grpSpPr>
          <p:sp>
            <p:nvSpPr>
              <p:cNvPr id="88" name="Rounded Rectangle 8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Rounded Rectangle 8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Rounded Rectangle 9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94" name="Straight Arrow Connector 93"/>
            <p:cNvCxnSpPr>
              <a:stCxn id="93" idx="3"/>
              <a:endCxn id="103" idx="1"/>
            </p:cNvCxnSpPr>
            <p:nvPr/>
          </p:nvCxnSpPr>
          <p:spPr>
            <a:xfrm flipV="1">
              <a:off x="1806625" y="4252037"/>
              <a:ext cx="943885" cy="880229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93" idx="3"/>
            </p:cNvCxnSpPr>
            <p:nvPr/>
          </p:nvCxnSpPr>
          <p:spPr>
            <a:xfrm>
              <a:off x="1806625" y="5132266"/>
              <a:ext cx="943885" cy="639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93" idx="3"/>
            </p:cNvCxnSpPr>
            <p:nvPr/>
          </p:nvCxnSpPr>
          <p:spPr>
            <a:xfrm>
              <a:off x="1806625" y="5132266"/>
              <a:ext cx="943885" cy="841402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Group 96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98" name="Rounded Rectangle 9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Rounded Rectangle 10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ectangle 10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105" name="Rounded Rectangle 104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Rounded Rectangle 108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112" name="Rounded Rectangle 111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Rounded Rectangle 113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Rounded Rectangle 114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6" name="Rounded Rectangle 115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8" name="TextBox 117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  <p:cxnSp>
          <p:nvCxnSpPr>
            <p:cNvPr id="121" name="Straight Arrow Connector 120"/>
            <p:cNvCxnSpPr/>
            <p:nvPr/>
          </p:nvCxnSpPr>
          <p:spPr>
            <a:xfrm>
              <a:off x="1806625" y="5228367"/>
              <a:ext cx="943885" cy="832665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1806625" y="5330246"/>
              <a:ext cx="943885" cy="856408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stCxn id="103" idx="3"/>
              <a:endCxn id="132" idx="1"/>
            </p:cNvCxnSpPr>
            <p:nvPr/>
          </p:nvCxnSpPr>
          <p:spPr>
            <a:xfrm>
              <a:off x="3441519" y="4252037"/>
              <a:ext cx="821159" cy="9292"/>
            </a:xfrm>
            <a:prstGeom prst="straightConnector1">
              <a:avLst/>
            </a:prstGeom>
            <a:ln w="28575">
              <a:solidFill>
                <a:schemeClr val="accent6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4" name="Group 123"/>
            <p:cNvGrpSpPr/>
            <p:nvPr/>
          </p:nvGrpSpPr>
          <p:grpSpPr>
            <a:xfrm>
              <a:off x="4262678" y="3644191"/>
              <a:ext cx="842628" cy="864943"/>
              <a:chOff x="5076056" y="2348880"/>
              <a:chExt cx="842628" cy="864943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5076056" y="2718212"/>
                <a:ext cx="691009" cy="495611"/>
                <a:chOff x="5148064" y="2060848"/>
                <a:chExt cx="2736304" cy="1800200"/>
              </a:xfrm>
            </p:grpSpPr>
            <p:sp>
              <p:nvSpPr>
                <p:cNvPr id="127" name="Rounded Rectangle 126"/>
                <p:cNvSpPr/>
                <p:nvPr/>
              </p:nvSpPr>
              <p:spPr>
                <a:xfrm>
                  <a:off x="5845673" y="2193696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Rounded Rectangle 127"/>
                <p:cNvSpPr/>
                <p:nvPr/>
              </p:nvSpPr>
              <p:spPr>
                <a:xfrm>
                  <a:off x="7046713" y="3025845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Rounded Rectangle 128"/>
                <p:cNvSpPr/>
                <p:nvPr/>
              </p:nvSpPr>
              <p:spPr>
                <a:xfrm>
                  <a:off x="5460433" y="2855027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Rounded Rectangle 129"/>
                <p:cNvSpPr/>
                <p:nvPr/>
              </p:nvSpPr>
              <p:spPr>
                <a:xfrm>
                  <a:off x="7092280" y="2382072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1" name="Rounded Rectangle 130"/>
                <p:cNvSpPr/>
                <p:nvPr/>
              </p:nvSpPr>
              <p:spPr>
                <a:xfrm>
                  <a:off x="6167806" y="3320029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>
                  <a:off x="5148064" y="2060848"/>
                  <a:ext cx="2736304" cy="18002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6" name="TextBox 125"/>
              <p:cNvSpPr txBox="1"/>
              <p:nvPr/>
            </p:nvSpPr>
            <p:spPr>
              <a:xfrm>
                <a:off x="5076056" y="2348880"/>
                <a:ext cx="842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1</a:t>
                </a:r>
                <a:r>
                  <a:rPr lang="en-US" dirty="0" smtClean="0">
                    <a:latin typeface="BatangChe" panose="02030609000101010101" pitchFamily="49" charset="-127"/>
                    <a:ea typeface="BatangChe" panose="02030609000101010101" pitchFamily="49" charset="-127"/>
                    <a:sym typeface="Mathematica1"/>
                  </a:rPr>
                  <a:t>∪</a:t>
                </a:r>
                <a:r>
                  <a:rPr lang="en-US" dirty="0" smtClean="0">
                    <a:sym typeface="Mathematica1"/>
                  </a:rPr>
                  <a:t>C</a:t>
                </a:r>
                <a:r>
                  <a:rPr lang="en-US" baseline="-25000" dirty="0" smtClean="0">
                    <a:sym typeface="Mathematica1"/>
                  </a:rPr>
                  <a:t>3</a:t>
                </a:r>
                <a:endParaRPr lang="en-US" baseline="-25000" dirty="0"/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4320837" y="4512587"/>
              <a:ext cx="842628" cy="864943"/>
              <a:chOff x="5076056" y="2348880"/>
              <a:chExt cx="842628" cy="864943"/>
            </a:xfrm>
          </p:grpSpPr>
          <p:grpSp>
            <p:nvGrpSpPr>
              <p:cNvPr id="134" name="Group 133"/>
              <p:cNvGrpSpPr/>
              <p:nvPr/>
            </p:nvGrpSpPr>
            <p:grpSpPr>
              <a:xfrm>
                <a:off x="5076056" y="2718212"/>
                <a:ext cx="691009" cy="495611"/>
                <a:chOff x="5148064" y="2060848"/>
                <a:chExt cx="2736304" cy="1800200"/>
              </a:xfrm>
            </p:grpSpPr>
            <p:sp>
              <p:nvSpPr>
                <p:cNvPr id="136" name="Rounded Rectangle 135"/>
                <p:cNvSpPr/>
                <p:nvPr/>
              </p:nvSpPr>
              <p:spPr>
                <a:xfrm>
                  <a:off x="5845673" y="2193696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7" name="Rounded Rectangle 136"/>
                <p:cNvSpPr/>
                <p:nvPr/>
              </p:nvSpPr>
              <p:spPr>
                <a:xfrm>
                  <a:off x="7046713" y="3025845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8" name="Rounded Rectangle 137"/>
                <p:cNvSpPr/>
                <p:nvPr/>
              </p:nvSpPr>
              <p:spPr>
                <a:xfrm>
                  <a:off x="5460433" y="2855027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Rounded Rectangle 138"/>
                <p:cNvSpPr/>
                <p:nvPr/>
              </p:nvSpPr>
              <p:spPr>
                <a:xfrm>
                  <a:off x="7092280" y="2382072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0" name="Rounded Rectangle 139"/>
                <p:cNvSpPr/>
                <p:nvPr/>
              </p:nvSpPr>
              <p:spPr>
                <a:xfrm>
                  <a:off x="6167806" y="3320029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5148064" y="2060848"/>
                  <a:ext cx="2736304" cy="1800200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5" name="TextBox 134"/>
              <p:cNvSpPr txBox="1"/>
              <p:nvPr/>
            </p:nvSpPr>
            <p:spPr>
              <a:xfrm>
                <a:off x="5076056" y="2348880"/>
                <a:ext cx="8426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</a:t>
                </a:r>
                <a:r>
                  <a:rPr lang="en-US" baseline="-25000" dirty="0" smtClean="0"/>
                  <a:t>2</a:t>
                </a:r>
                <a:r>
                  <a:rPr lang="en-US" dirty="0" smtClean="0">
                    <a:latin typeface="BatangChe" panose="02030609000101010101" pitchFamily="49" charset="-127"/>
                    <a:ea typeface="BatangChe" panose="02030609000101010101" pitchFamily="49" charset="-127"/>
                    <a:sym typeface="Mathematica1"/>
                  </a:rPr>
                  <a:t>∪</a:t>
                </a:r>
                <a:r>
                  <a:rPr lang="en-US" dirty="0" smtClean="0">
                    <a:sym typeface="Mathematica1"/>
                  </a:rPr>
                  <a:t>C</a:t>
                </a:r>
                <a:r>
                  <a:rPr lang="en-US" baseline="-25000" dirty="0" smtClean="0">
                    <a:sym typeface="Mathematica1"/>
                  </a:rPr>
                  <a:t>3</a:t>
                </a:r>
                <a:endParaRPr lang="en-US" baseline="-25000" dirty="0"/>
              </a:p>
            </p:txBody>
          </p:sp>
        </p:grpSp>
        <p:cxnSp>
          <p:nvCxnSpPr>
            <p:cNvPr id="142" name="Straight Arrow Connector 141"/>
            <p:cNvCxnSpPr>
              <a:stCxn id="110" idx="3"/>
              <a:endCxn id="141" idx="1"/>
            </p:cNvCxnSpPr>
            <p:nvPr/>
          </p:nvCxnSpPr>
          <p:spPr>
            <a:xfrm>
              <a:off x="3441519" y="5124578"/>
              <a:ext cx="879318" cy="5147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" name="Rectangle 152"/>
          <p:cNvSpPr/>
          <p:nvPr/>
        </p:nvSpPr>
        <p:spPr>
          <a:xfrm>
            <a:off x="4860032" y="4365104"/>
            <a:ext cx="4572000" cy="28212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Red accesses </a:t>
            </a:r>
            <a:r>
              <a:rPr lang="en-US" sz="2800" baseline="-25000" dirty="0" smtClean="0">
                <a:solidFill>
                  <a:srgbClr val="FF0000"/>
                </a:solidFill>
              </a:rPr>
              <a:t>3</a:t>
            </a:r>
            <a:r>
              <a:rPr lang="en-US" sz="2800" baseline="-25000" dirty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Proposes </a:t>
            </a:r>
            <a:r>
              <a:rPr lang="en-US" sz="2800" dirty="0" smtClean="0">
                <a:solidFill>
                  <a:srgbClr val="FF0000"/>
                </a:solidFill>
                <a:sym typeface="Mathematica1"/>
              </a:rPr>
              <a:t>C</a:t>
            </a:r>
            <a:r>
              <a:rPr lang="en-US" sz="2800" baseline="-25000" dirty="0" smtClean="0">
                <a:solidFill>
                  <a:srgbClr val="FF0000"/>
                </a:solidFill>
                <a:sym typeface="Mathematica1"/>
              </a:rPr>
              <a:t>3</a:t>
            </a:r>
            <a:endParaRPr lang="en-US" sz="2800" baseline="-25000" dirty="0">
              <a:solidFill>
                <a:srgbClr val="FF0000"/>
              </a:solidFill>
              <a:sym typeface="Mathematica1"/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  <a:sym typeface="Mathematica1"/>
              </a:rPr>
              <a:t>Learns C</a:t>
            </a:r>
            <a:r>
              <a:rPr lang="en-US" sz="2800" baseline="-25000" dirty="0" smtClean="0">
                <a:solidFill>
                  <a:srgbClr val="FF0000"/>
                </a:solidFill>
                <a:sym typeface="Mathematica1"/>
              </a:rPr>
              <a:t>3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sym typeface="Mathematica1"/>
              </a:rPr>
              <a:t>No more configurations: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  <a:sym typeface="Mathematica1"/>
              </a:rPr>
              <a:t>Returns </a:t>
            </a:r>
            <a:r>
              <a:rPr lang="en-US" sz="2800" b="1" dirty="0" smtClean="0">
                <a:solidFill>
                  <a:srgbClr val="FF0000"/>
                </a:solidFill>
                <a:sym typeface="Mathematica1"/>
              </a:rPr>
              <a:t>C3 </a:t>
            </a:r>
            <a:endParaRPr lang="en-US" sz="2800" b="1" dirty="0">
              <a:solidFill>
                <a:srgbClr val="FF0000"/>
              </a:solidFill>
              <a:sym typeface="Mathematica1"/>
            </a:endParaRPr>
          </a:p>
          <a:p>
            <a:pPr algn="ctr"/>
            <a:endParaRPr lang="en-US" sz="2800" baseline="-25000" dirty="0" smtClean="0">
              <a:solidFill>
                <a:srgbClr val="FF0000"/>
              </a:solidFill>
              <a:sym typeface="Mathematica1"/>
            </a:endParaRPr>
          </a:p>
          <a:p>
            <a:pPr algn="ctr"/>
            <a:endParaRPr lang="en-US" sz="2800" baseline="-25000" dirty="0">
              <a:solidFill>
                <a:srgbClr val="FF0000"/>
              </a:solidFill>
              <a:sym typeface="Mathematica1"/>
            </a:endParaRPr>
          </a:p>
        </p:txBody>
      </p:sp>
      <p:cxnSp>
        <p:nvCxnSpPr>
          <p:cNvPr id="154" name="Straight Connector 153"/>
          <p:cNvCxnSpPr/>
          <p:nvPr/>
        </p:nvCxnSpPr>
        <p:spPr>
          <a:xfrm>
            <a:off x="7839598" y="3337244"/>
            <a:ext cx="382425" cy="3759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5817604" y="2818543"/>
            <a:ext cx="2786844" cy="1258529"/>
            <a:chOff x="5817604" y="2818543"/>
            <a:chExt cx="2786844" cy="1258529"/>
          </a:xfrm>
        </p:grpSpPr>
        <p:sp>
          <p:nvSpPr>
            <p:cNvPr id="143" name="Oval 142"/>
            <p:cNvSpPr/>
            <p:nvPr/>
          </p:nvSpPr>
          <p:spPr>
            <a:xfrm>
              <a:off x="5868144" y="2823319"/>
              <a:ext cx="447418" cy="42334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143"/>
            <p:cNvSpPr/>
            <p:nvPr/>
          </p:nvSpPr>
          <p:spPr>
            <a:xfrm>
              <a:off x="6934659" y="2823319"/>
              <a:ext cx="447418" cy="42334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/>
            <p:cNvSpPr/>
            <p:nvPr/>
          </p:nvSpPr>
          <p:spPr>
            <a:xfrm>
              <a:off x="7942771" y="2818543"/>
              <a:ext cx="447418" cy="42334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823375" y="3337096"/>
              <a:ext cx="76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/>
                <a:t>,C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6588224" y="3330493"/>
              <a:ext cx="76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/>
                <a:t>,C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7839599" y="3337096"/>
              <a:ext cx="764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817604" y="3738518"/>
              <a:ext cx="842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C</a:t>
              </a:r>
              <a:r>
                <a:rPr lang="en-US" sz="1600" baseline="-25000" dirty="0" smtClean="0"/>
                <a:t>1</a:t>
              </a:r>
              <a:r>
                <a:rPr lang="en-US" sz="1600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sz="1600" dirty="0" smtClean="0">
                  <a:sym typeface="Mathematica1"/>
                </a:rPr>
                <a:t>C</a:t>
              </a:r>
              <a:r>
                <a:rPr lang="en-US" sz="1600" baseline="-25000" dirty="0" smtClean="0">
                  <a:sym typeface="Mathematica1"/>
                </a:rPr>
                <a:t>3</a:t>
              </a:r>
              <a:endParaRPr lang="en-US" sz="1600" baseline="-250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580394" y="3713179"/>
              <a:ext cx="842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C</a:t>
              </a:r>
              <a:r>
                <a:rPr lang="en-US" sz="1600" baseline="-25000" dirty="0" smtClean="0"/>
                <a:t>2</a:t>
              </a:r>
              <a:r>
                <a:rPr lang="en-US" sz="1600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sz="1600" dirty="0" smtClean="0">
                  <a:sym typeface="Mathematica1"/>
                </a:rPr>
                <a:t>C</a:t>
              </a:r>
              <a:r>
                <a:rPr lang="en-US" sz="1600" baseline="-25000" dirty="0" smtClean="0">
                  <a:sym typeface="Mathematica1"/>
                </a:rPr>
                <a:t>3</a:t>
              </a:r>
              <a:endParaRPr lang="en-US" sz="1600" baseline="-25000" dirty="0"/>
            </a:p>
          </p:txBody>
        </p:sp>
        <p:cxnSp>
          <p:nvCxnSpPr>
            <p:cNvPr id="151" name="Straight Connector 150"/>
            <p:cNvCxnSpPr/>
            <p:nvPr/>
          </p:nvCxnSpPr>
          <p:spPr>
            <a:xfrm>
              <a:off x="6572982" y="3337244"/>
              <a:ext cx="382425" cy="375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>
              <a:off x="5823375" y="3330493"/>
              <a:ext cx="382425" cy="3759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46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 Register Emulation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877556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143502" y="2838085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Line 44"/>
          <p:cNvSpPr>
            <a:spLocks noChangeShapeType="1"/>
          </p:cNvSpPr>
          <p:nvPr/>
        </p:nvSpPr>
        <p:spPr bwMode="auto">
          <a:xfrm rot="1796206">
            <a:off x="5402452" y="3680008"/>
            <a:ext cx="1285326" cy="7876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78" name="Group 77"/>
          <p:cNvGrpSpPr/>
          <p:nvPr/>
        </p:nvGrpSpPr>
        <p:grpSpPr>
          <a:xfrm>
            <a:off x="1691680" y="4399404"/>
            <a:ext cx="694855" cy="1312390"/>
            <a:chOff x="4872038" y="2703514"/>
            <a:chExt cx="622300" cy="1231900"/>
          </a:xfrm>
        </p:grpSpPr>
        <p:grpSp>
          <p:nvGrpSpPr>
            <p:cNvPr id="103" name="Group 5"/>
            <p:cNvGrpSpPr>
              <a:grpSpLocks/>
            </p:cNvGrpSpPr>
            <p:nvPr/>
          </p:nvGrpSpPr>
          <p:grpSpPr bwMode="auto">
            <a:xfrm>
              <a:off x="4872038" y="2703514"/>
              <a:ext cx="622300" cy="1231900"/>
              <a:chOff x="3387" y="3138"/>
              <a:chExt cx="392" cy="776"/>
            </a:xfrm>
          </p:grpSpPr>
          <p:pic>
            <p:nvPicPr>
              <p:cNvPr id="105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7" y="3138"/>
                <a:ext cx="392" cy="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4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aseline="0" dirty="0" smtClean="0"/>
                <a:t>1</a:t>
              </a:r>
              <a:endParaRPr lang="en-US" altLang="en-US" sz="2400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847469" y="4318225"/>
            <a:ext cx="664722" cy="1253197"/>
            <a:chOff x="4899030" y="2759077"/>
            <a:chExt cx="595313" cy="1176338"/>
          </a:xfrm>
        </p:grpSpPr>
        <p:grpSp>
          <p:nvGrpSpPr>
            <p:cNvPr id="99" name="Group 5"/>
            <p:cNvGrpSpPr>
              <a:grpSpLocks/>
            </p:cNvGrpSpPr>
            <p:nvPr/>
          </p:nvGrpSpPr>
          <p:grpSpPr bwMode="auto">
            <a:xfrm>
              <a:off x="4899030" y="2759077"/>
              <a:ext cx="595313" cy="1176338"/>
              <a:chOff x="3404" y="3173"/>
              <a:chExt cx="375" cy="741"/>
            </a:xfrm>
          </p:grpSpPr>
          <p:pic>
            <p:nvPicPr>
              <p:cNvPr id="101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4" y="3173"/>
                <a:ext cx="375" cy="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2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100" name="Text Box 53"/>
            <p:cNvSpPr txBox="1">
              <a:spLocks noChangeArrowheads="1"/>
            </p:cNvSpPr>
            <p:nvPr/>
          </p:nvSpPr>
          <p:spPr bwMode="auto">
            <a:xfrm>
              <a:off x="5148263" y="3019277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2</a:t>
              </a:r>
              <a:endParaRPr lang="en-US" altLang="en-US" sz="24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3849531" y="4631101"/>
            <a:ext cx="627497" cy="1183857"/>
            <a:chOff x="4932363" y="2824164"/>
            <a:chExt cx="561975" cy="1111250"/>
          </a:xfrm>
        </p:grpSpPr>
        <p:grpSp>
          <p:nvGrpSpPr>
            <p:cNvPr id="95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7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8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6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135989" y="4278481"/>
            <a:ext cx="627497" cy="1183857"/>
            <a:chOff x="4932363" y="2824164"/>
            <a:chExt cx="561975" cy="1111250"/>
          </a:xfrm>
        </p:grpSpPr>
        <p:grpSp>
          <p:nvGrpSpPr>
            <p:cNvPr id="91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9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92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4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169243" y="4837431"/>
            <a:ext cx="627497" cy="1183857"/>
            <a:chOff x="4932363" y="2824164"/>
            <a:chExt cx="561975" cy="1111250"/>
          </a:xfrm>
        </p:grpSpPr>
        <p:grpSp>
          <p:nvGrpSpPr>
            <p:cNvPr id="87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89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88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5</a:t>
              </a:r>
            </a:p>
          </p:txBody>
        </p:sp>
      </p:grpSp>
      <p:sp>
        <p:nvSpPr>
          <p:cNvPr id="83" name="Line 44"/>
          <p:cNvSpPr>
            <a:spLocks noChangeShapeType="1"/>
          </p:cNvSpPr>
          <p:nvPr/>
        </p:nvSpPr>
        <p:spPr bwMode="auto">
          <a:xfrm rot="1796206">
            <a:off x="5328612" y="3557102"/>
            <a:ext cx="343038" cy="611316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pic>
        <p:nvPicPr>
          <p:cNvPr id="85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88589" y="2877554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1539204" y="2836066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Line 44"/>
          <p:cNvSpPr>
            <a:spLocks noChangeShapeType="1"/>
          </p:cNvSpPr>
          <p:nvPr/>
        </p:nvSpPr>
        <p:spPr bwMode="auto">
          <a:xfrm rot="1796206" flipH="1">
            <a:off x="4654621" y="3268163"/>
            <a:ext cx="208461" cy="14778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6023" y="5918482"/>
            <a:ext cx="53332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Every two majorities intersect </a:t>
            </a:r>
            <a:endParaRPr lang="he-IL" sz="3200" dirty="0"/>
          </a:p>
        </p:txBody>
      </p:sp>
      <p:pic>
        <p:nvPicPr>
          <p:cNvPr id="39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628334"/>
            <a:ext cx="210967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34" y="4594554"/>
            <a:ext cx="212858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563887" y="4399404"/>
            <a:ext cx="1287919" cy="126315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947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Configurations in the same path in the DAG are related </a:t>
            </a:r>
            <a:r>
              <a:rPr lang="en-US" dirty="0"/>
              <a:t>by </a:t>
            </a:r>
            <a:r>
              <a:rPr lang="en-US" dirty="0" smtClean="0"/>
              <a:t>containment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But, Lattice Agreement </a:t>
            </a:r>
            <a:endParaRPr lang="en-US" dirty="0"/>
          </a:p>
        </p:txBody>
      </p:sp>
      <p:grpSp>
        <p:nvGrpSpPr>
          <p:cNvPr id="87" name="Group 86"/>
          <p:cNvGrpSpPr/>
          <p:nvPr/>
        </p:nvGrpSpPr>
        <p:grpSpPr>
          <a:xfrm>
            <a:off x="1115616" y="4884460"/>
            <a:ext cx="691009" cy="495611"/>
            <a:chOff x="5148064" y="2060848"/>
            <a:chExt cx="2736304" cy="1800200"/>
          </a:xfrm>
          <a:effectLst/>
        </p:grpSpPr>
        <p:sp>
          <p:nvSpPr>
            <p:cNvPr id="88" name="Rounded Rectangle 87"/>
            <p:cNvSpPr/>
            <p:nvPr/>
          </p:nvSpPr>
          <p:spPr>
            <a:xfrm>
              <a:off x="5845673" y="2193696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046713" y="3025845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5460433" y="2855027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092280" y="2382072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Rounded Rectangle 91"/>
            <p:cNvSpPr/>
            <p:nvPr/>
          </p:nvSpPr>
          <p:spPr>
            <a:xfrm>
              <a:off x="6167806" y="3320029"/>
              <a:ext cx="644266" cy="36004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5148064" y="2060848"/>
              <a:ext cx="2736304" cy="1800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4" name="Straight Arrow Connector 93"/>
          <p:cNvCxnSpPr>
            <a:stCxn id="93" idx="3"/>
            <a:endCxn id="105" idx="1"/>
          </p:cNvCxnSpPr>
          <p:nvPr/>
        </p:nvCxnSpPr>
        <p:spPr>
          <a:xfrm flipV="1">
            <a:off x="1806625" y="4252037"/>
            <a:ext cx="943885" cy="880229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93" idx="3"/>
          </p:cNvCxnSpPr>
          <p:nvPr/>
        </p:nvCxnSpPr>
        <p:spPr>
          <a:xfrm>
            <a:off x="1806625" y="5132266"/>
            <a:ext cx="943885" cy="639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3" idx="3"/>
          </p:cNvCxnSpPr>
          <p:nvPr/>
        </p:nvCxnSpPr>
        <p:spPr>
          <a:xfrm>
            <a:off x="1806625" y="5132266"/>
            <a:ext cx="943885" cy="84140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2750510" y="3644191"/>
            <a:ext cx="691009" cy="855651"/>
            <a:chOff x="2750510" y="3644191"/>
            <a:chExt cx="691009" cy="855651"/>
          </a:xfrm>
          <a:effectLst/>
        </p:grpSpPr>
        <p:grpSp>
          <p:nvGrpSpPr>
            <p:cNvPr id="98" name="Group 97"/>
            <p:cNvGrpSpPr/>
            <p:nvPr/>
          </p:nvGrpSpPr>
          <p:grpSpPr>
            <a:xfrm>
              <a:off x="2750510" y="4004231"/>
              <a:ext cx="691009" cy="495611"/>
              <a:chOff x="5148064" y="2060848"/>
              <a:chExt cx="2736304" cy="1800200"/>
            </a:xfrm>
          </p:grpSpPr>
          <p:sp>
            <p:nvSpPr>
              <p:cNvPr id="100" name="Rounded Rectangle 9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2" name="Rounded Rectangle 10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Rounded Rectangle 10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4" name="Rounded Rectangle 10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TextBox 98"/>
            <p:cNvSpPr txBox="1"/>
            <p:nvPr/>
          </p:nvSpPr>
          <p:spPr>
            <a:xfrm>
              <a:off x="2919109" y="36441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750510" y="4498995"/>
            <a:ext cx="691009" cy="873388"/>
            <a:chOff x="2750510" y="4498995"/>
            <a:chExt cx="691009" cy="873388"/>
          </a:xfrm>
        </p:grpSpPr>
        <p:grpSp>
          <p:nvGrpSpPr>
            <p:cNvPr id="107" name="Group 106"/>
            <p:cNvGrpSpPr/>
            <p:nvPr/>
          </p:nvGrpSpPr>
          <p:grpSpPr>
            <a:xfrm>
              <a:off x="2750510" y="4876772"/>
              <a:ext cx="691009" cy="495611"/>
              <a:chOff x="5148064" y="2060848"/>
              <a:chExt cx="2736304" cy="1800200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2" name="Rounded Rectangle 11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Rounded Rectangle 11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2903867" y="4498995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2750510" y="5363091"/>
            <a:ext cx="691009" cy="873388"/>
            <a:chOff x="2750510" y="5363091"/>
            <a:chExt cx="691009" cy="873388"/>
          </a:xfrm>
          <a:effectLst/>
        </p:grpSpPr>
        <p:grpSp>
          <p:nvGrpSpPr>
            <p:cNvPr id="116" name="Group 115"/>
            <p:cNvGrpSpPr/>
            <p:nvPr/>
          </p:nvGrpSpPr>
          <p:grpSpPr>
            <a:xfrm>
              <a:off x="2750510" y="5740868"/>
              <a:ext cx="691009" cy="495611"/>
              <a:chOff x="5148064" y="2060848"/>
              <a:chExt cx="2736304" cy="1800200"/>
            </a:xfrm>
          </p:grpSpPr>
          <p:sp>
            <p:nvSpPr>
              <p:cNvPr id="118" name="Rounded Rectangle 117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9" name="Rounded Rectangle 118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0" name="Rounded Rectangle 119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1" name="Rounded Rectangle 120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2" name="Rounded Rectangle 121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3" name="Rectangle 122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7" name="TextBox 116"/>
            <p:cNvSpPr txBox="1"/>
            <p:nvPr/>
          </p:nvSpPr>
          <p:spPr>
            <a:xfrm>
              <a:off x="2929019" y="5363091"/>
              <a:ext cx="407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/>
                <a:t>3</a:t>
              </a:r>
              <a:endParaRPr lang="en-US" dirty="0"/>
            </a:p>
          </p:txBody>
        </p:sp>
      </p:grpSp>
      <p:cxnSp>
        <p:nvCxnSpPr>
          <p:cNvPr id="124" name="Straight Arrow Connector 123"/>
          <p:cNvCxnSpPr/>
          <p:nvPr/>
        </p:nvCxnSpPr>
        <p:spPr>
          <a:xfrm>
            <a:off x="1806625" y="5228367"/>
            <a:ext cx="943885" cy="832665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1806625" y="5330246"/>
            <a:ext cx="943885" cy="856408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>
            <a:stCxn id="105" idx="3"/>
            <a:endCxn id="135" idx="1"/>
          </p:cNvCxnSpPr>
          <p:nvPr/>
        </p:nvCxnSpPr>
        <p:spPr>
          <a:xfrm>
            <a:off x="3441519" y="4252037"/>
            <a:ext cx="821159" cy="9292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4262678" y="3644191"/>
            <a:ext cx="842628" cy="864943"/>
            <a:chOff x="5076056" y="2348880"/>
            <a:chExt cx="842628" cy="864943"/>
          </a:xfrm>
          <a:effectLst/>
        </p:grpSpPr>
        <p:grpSp>
          <p:nvGrpSpPr>
            <p:cNvPr id="128" name="Group 127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30" name="Rounded Rectangle 129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Rounded Rectangle 130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Rounded Rectangle 131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4320837" y="4512587"/>
            <a:ext cx="842628" cy="864943"/>
            <a:chOff x="5076056" y="2348880"/>
            <a:chExt cx="842628" cy="864943"/>
          </a:xfrm>
          <a:effectLst/>
        </p:grpSpPr>
        <p:grpSp>
          <p:nvGrpSpPr>
            <p:cNvPr id="137" name="Group 136"/>
            <p:cNvGrpSpPr/>
            <p:nvPr/>
          </p:nvGrpSpPr>
          <p:grpSpPr>
            <a:xfrm>
              <a:off x="5076056" y="2718212"/>
              <a:ext cx="691009" cy="495611"/>
              <a:chOff x="5148064" y="2060848"/>
              <a:chExt cx="2736304" cy="1800200"/>
            </a:xfrm>
          </p:grpSpPr>
          <p:sp>
            <p:nvSpPr>
              <p:cNvPr id="139" name="Rounded Rectangle 13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Rounded Rectangle 14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8" name="TextBox 137"/>
            <p:cNvSpPr txBox="1"/>
            <p:nvPr/>
          </p:nvSpPr>
          <p:spPr>
            <a:xfrm>
              <a:off x="5076056" y="2348880"/>
              <a:ext cx="842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cxnSp>
        <p:nvCxnSpPr>
          <p:cNvPr id="145" name="Straight Arrow Connector 144"/>
          <p:cNvCxnSpPr>
            <a:stCxn id="114" idx="3"/>
            <a:endCxn id="144" idx="1"/>
          </p:cNvCxnSpPr>
          <p:nvPr/>
        </p:nvCxnSpPr>
        <p:spPr>
          <a:xfrm>
            <a:off x="3441519" y="5124578"/>
            <a:ext cx="879318" cy="514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endCxn id="144" idx="1"/>
          </p:cNvCxnSpPr>
          <p:nvPr/>
        </p:nvCxnSpPr>
        <p:spPr>
          <a:xfrm flipV="1">
            <a:off x="3441519" y="5129725"/>
            <a:ext cx="879318" cy="8716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123" idx="3"/>
            <a:endCxn id="135" idx="1"/>
          </p:cNvCxnSpPr>
          <p:nvPr/>
        </p:nvCxnSpPr>
        <p:spPr>
          <a:xfrm flipV="1">
            <a:off x="3441519" y="4261329"/>
            <a:ext cx="821159" cy="1727345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flipV="1">
            <a:off x="3441519" y="5272997"/>
            <a:ext cx="868524" cy="864096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flipV="1">
            <a:off x="3441519" y="4281729"/>
            <a:ext cx="821159" cy="14957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/>
          <p:nvPr/>
        </p:nvCxnSpPr>
        <p:spPr>
          <a:xfrm flipV="1">
            <a:off x="3441519" y="5380071"/>
            <a:ext cx="997329" cy="80658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stCxn id="135" idx="3"/>
            <a:endCxn id="164" idx="1"/>
          </p:cNvCxnSpPr>
          <p:nvPr/>
        </p:nvCxnSpPr>
        <p:spPr>
          <a:xfrm>
            <a:off x="4953687" y="4261329"/>
            <a:ext cx="1058943" cy="8556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974516" y="4139927"/>
            <a:ext cx="1038114" cy="822980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endCxn id="164" idx="1"/>
          </p:cNvCxnSpPr>
          <p:nvPr/>
        </p:nvCxnSpPr>
        <p:spPr>
          <a:xfrm flipV="1">
            <a:off x="5004048" y="5116966"/>
            <a:ext cx="1008582" cy="894"/>
          </a:xfrm>
          <a:prstGeom prst="straightConnector1">
            <a:avLst/>
          </a:prstGeom>
          <a:ln w="28575">
            <a:solidFill>
              <a:schemeClr val="accent6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V="1">
            <a:off x="5011846" y="5216441"/>
            <a:ext cx="1000784" cy="1275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>
          <a:xfrm>
            <a:off x="5004048" y="5308547"/>
            <a:ext cx="1008582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5796136" y="4480321"/>
            <a:ext cx="1296144" cy="884450"/>
            <a:chOff x="5796136" y="4480321"/>
            <a:chExt cx="1296144" cy="884450"/>
          </a:xfrm>
          <a:effectLst/>
        </p:grpSpPr>
        <p:grpSp>
          <p:nvGrpSpPr>
            <p:cNvPr id="157" name="Group 156"/>
            <p:cNvGrpSpPr/>
            <p:nvPr/>
          </p:nvGrpSpPr>
          <p:grpSpPr>
            <a:xfrm>
              <a:off x="6012630" y="4869160"/>
              <a:ext cx="691009" cy="495611"/>
              <a:chOff x="5148064" y="2060848"/>
              <a:chExt cx="2736304" cy="1800200"/>
            </a:xfrm>
          </p:grpSpPr>
          <p:sp>
            <p:nvSpPr>
              <p:cNvPr id="159" name="Rounded Rectangle 158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0" name="Rounded Rectangle 159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1" name="Rounded Rectangle 160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2" name="Rounded Rectangle 161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3" name="Rounded Rectangle 162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64" name="Rectangle 163"/>
              <p:cNvSpPr/>
              <p:nvPr/>
            </p:nvSpPr>
            <p:spPr>
              <a:xfrm>
                <a:off x="5148064" y="2060848"/>
                <a:ext cx="2736304" cy="1800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8" name="TextBox 157"/>
            <p:cNvSpPr txBox="1"/>
            <p:nvPr/>
          </p:nvSpPr>
          <p:spPr>
            <a:xfrm>
              <a:off x="5796136" y="4480321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1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>
                  <a:latin typeface="BatangChe" panose="02030609000101010101" pitchFamily="49" charset="-127"/>
                  <a:ea typeface="BatangChe" panose="02030609000101010101" pitchFamily="49" charset="-127"/>
                  <a:sym typeface="Mathematica1"/>
                </a:rPr>
                <a:t>∪</a:t>
              </a:r>
              <a:r>
                <a:rPr lang="en-US" dirty="0" smtClean="0">
                  <a:sym typeface="Mathematica1"/>
                </a:rPr>
                <a:t>C</a:t>
              </a:r>
              <a:r>
                <a:rPr lang="en-US" baseline="-25000" dirty="0" smtClean="0">
                  <a:sym typeface="Mathematica1"/>
                </a:rPr>
                <a:t>3</a:t>
              </a:r>
              <a:endParaRPr lang="en-US" baseline="-25000" dirty="0"/>
            </a:p>
          </p:txBody>
        </p:sp>
      </p:grpSp>
      <p:sp>
        <p:nvSpPr>
          <p:cNvPr id="165" name="Oval 164"/>
          <p:cNvSpPr/>
          <p:nvPr/>
        </p:nvSpPr>
        <p:spPr>
          <a:xfrm>
            <a:off x="2339752" y="5452079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3900306" y="4566472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5535724" y="4378317"/>
            <a:ext cx="1628564" cy="11449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739010" y="4631780"/>
            <a:ext cx="1556556" cy="107326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(Simple) Lattice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process starts with an initial value and learns values that satisfies the following: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Validity</a:t>
            </a:r>
            <a:r>
              <a:rPr lang="en-US" dirty="0" smtClean="0"/>
              <a:t>: A value </a:t>
            </a:r>
            <a:r>
              <a:rPr lang="en-US" dirty="0"/>
              <a:t>learnt by a process is a </a:t>
            </a:r>
            <a:r>
              <a:rPr lang="en-US" dirty="0" smtClean="0"/>
              <a:t>union of some </a:t>
            </a:r>
            <a:r>
              <a:rPr lang="en-US" dirty="0"/>
              <a:t>set of initial values that includes its own </a:t>
            </a:r>
            <a:r>
              <a:rPr lang="en-US" dirty="0" smtClean="0"/>
              <a:t>initial value.</a:t>
            </a:r>
          </a:p>
          <a:p>
            <a:pPr lvl="1"/>
            <a:r>
              <a:rPr lang="en-US" b="1" dirty="0" smtClean="0"/>
              <a:t>Consistency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Values learnt by any two processes </a:t>
            </a:r>
            <a:r>
              <a:rPr lang="en-US" dirty="0" smtClean="0"/>
              <a:t>related by containment.</a:t>
            </a:r>
          </a:p>
          <a:p>
            <a:pPr lvl="1"/>
            <a:r>
              <a:rPr lang="en-US" b="1" dirty="0"/>
              <a:t>Stability</a:t>
            </a:r>
            <a:r>
              <a:rPr lang="en-US" dirty="0"/>
              <a:t>. A process can learn at most one value.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Reconfigurable atomic storage</a:t>
            </a:r>
          </a:p>
          <a:p>
            <a:pPr lvl="1"/>
            <a:r>
              <a:rPr lang="en-US" dirty="0" smtClean="0"/>
              <a:t>Motivation and definition</a:t>
            </a:r>
          </a:p>
          <a:p>
            <a:pPr lvl="1"/>
            <a:r>
              <a:rPr lang="en-US" dirty="0" smtClean="0"/>
              <a:t>Failure model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Expired configuration oracle</a:t>
            </a:r>
          </a:p>
          <a:p>
            <a:pPr lvl="1"/>
            <a:r>
              <a:rPr lang="en-US" dirty="0" smtClean="0"/>
              <a:t>Traversing possible configurations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Using a generic </a:t>
            </a:r>
            <a:r>
              <a:rPr lang="en-US" dirty="0" err="1" smtClean="0">
                <a:solidFill>
                  <a:srgbClr val="FF0000"/>
                </a:solidFill>
              </a:rPr>
              <a:t>SpSn</a:t>
            </a:r>
            <a:r>
              <a:rPr lang="en-US" dirty="0" smtClean="0">
                <a:solidFill>
                  <a:srgbClr val="FF0000"/>
                </a:solidFill>
              </a:rPr>
              <a:t> abstraction</a:t>
            </a:r>
          </a:p>
          <a:p>
            <a:pPr lvl="1"/>
            <a:r>
              <a:rPr lang="en-US" dirty="0" smtClean="0"/>
              <a:t>Existing algorithms as </a:t>
            </a:r>
            <a:r>
              <a:rPr lang="en-US" dirty="0" err="1" smtClean="0"/>
              <a:t>SpSn</a:t>
            </a:r>
            <a:r>
              <a:rPr lang="en-US" dirty="0" smtClean="0"/>
              <a:t> implementations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1592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core task clients solve in every configuration</a:t>
            </a:r>
          </a:p>
          <a:p>
            <a:pPr lvl="1"/>
            <a:r>
              <a:rPr lang="en-US" sz="2400" dirty="0"/>
              <a:t>A</a:t>
            </a:r>
            <a:r>
              <a:rPr lang="he-IL" sz="2400" dirty="0"/>
              <a:t> </a:t>
            </a:r>
            <a:r>
              <a:rPr lang="en-US" sz="2400" dirty="0"/>
              <a:t>multi-input, multi-output </a:t>
            </a:r>
            <a:r>
              <a:rPr lang="en-US" sz="2400" dirty="0" smtClean="0"/>
              <a:t>function</a:t>
            </a:r>
          </a:p>
          <a:p>
            <a:r>
              <a:rPr lang="en-US" sz="2800" dirty="0" smtClean="0"/>
              <a:t>Uses ABD to implement a collection of registers</a:t>
            </a:r>
          </a:p>
          <a:p>
            <a:r>
              <a:rPr lang="en-US" sz="2800" dirty="0"/>
              <a:t>Usage: call </a:t>
            </a:r>
            <a:r>
              <a:rPr lang="en-US" sz="2800" dirty="0" err="1"/>
              <a:t>SpSn</a:t>
            </a:r>
            <a:r>
              <a:rPr lang="en-US" sz="2800" dirty="0"/>
              <a:t> in each configuration to obtain next configuration to traverse</a:t>
            </a:r>
          </a:p>
          <a:p>
            <a:endParaRPr lang="en-US" sz="2800" dirty="0" smtClean="0"/>
          </a:p>
          <a:p>
            <a:pPr lvl="1"/>
            <a:endParaRPr lang="en-US" sz="2400" dirty="0" smtClean="0"/>
          </a:p>
        </p:txBody>
      </p:sp>
      <p:grpSp>
        <p:nvGrpSpPr>
          <p:cNvPr id="93" name="Group 92"/>
          <p:cNvGrpSpPr/>
          <p:nvPr/>
        </p:nvGrpSpPr>
        <p:grpSpPr>
          <a:xfrm>
            <a:off x="2494401" y="4148319"/>
            <a:ext cx="3540828" cy="2359938"/>
            <a:chOff x="4432935" y="3981583"/>
            <a:chExt cx="3890051" cy="2729989"/>
          </a:xfrm>
        </p:grpSpPr>
        <p:grpSp>
          <p:nvGrpSpPr>
            <p:cNvPr id="5" name="Group 4"/>
            <p:cNvGrpSpPr/>
            <p:nvPr/>
          </p:nvGrpSpPr>
          <p:grpSpPr>
            <a:xfrm>
              <a:off x="4516946" y="5800910"/>
              <a:ext cx="1514879" cy="809031"/>
              <a:chOff x="5148064" y="2060838"/>
              <a:chExt cx="2736304" cy="1800197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5845673" y="2193696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7046713" y="3025845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5460433" y="2855027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7092280" y="2382072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6167806" y="3320029"/>
                <a:ext cx="644266" cy="360040"/>
              </a:xfrm>
              <a:prstGeom prst="roundRect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148064" y="2060838"/>
                <a:ext cx="2736304" cy="1800197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Oval 11"/>
            <p:cNvSpPr/>
            <p:nvPr/>
          </p:nvSpPr>
          <p:spPr>
            <a:xfrm>
              <a:off x="4432935" y="3987480"/>
              <a:ext cx="443157" cy="38352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5045963" y="3987479"/>
              <a:ext cx="443157" cy="383521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5593307" y="3981583"/>
              <a:ext cx="443157" cy="38352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4732970" y="4371001"/>
              <a:ext cx="313590" cy="4795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3" idx="4"/>
              <a:endCxn id="48" idx="0"/>
            </p:cNvCxnSpPr>
            <p:nvPr/>
          </p:nvCxnSpPr>
          <p:spPr>
            <a:xfrm>
              <a:off x="5267542" y="4371000"/>
              <a:ext cx="5488" cy="47953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5568082" y="4371001"/>
              <a:ext cx="178338" cy="47953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48" idx="2"/>
              <a:endCxn id="11" idx="0"/>
            </p:cNvCxnSpPr>
            <p:nvPr/>
          </p:nvCxnSpPr>
          <p:spPr>
            <a:xfrm>
              <a:off x="5273030" y="5360942"/>
              <a:ext cx="1356" cy="43996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250474" y="5302397"/>
              <a:ext cx="927190" cy="461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ABD</a:t>
              </a:r>
              <a:endParaRPr lang="en-US" sz="2400" dirty="0"/>
            </a:p>
          </p:txBody>
        </p:sp>
        <p:grpSp>
          <p:nvGrpSpPr>
            <p:cNvPr id="49" name="Group 48"/>
            <p:cNvGrpSpPr/>
            <p:nvPr/>
          </p:nvGrpSpPr>
          <p:grpSpPr>
            <a:xfrm>
              <a:off x="4732970" y="4784878"/>
              <a:ext cx="1368152" cy="605263"/>
              <a:chOff x="6660232" y="4509120"/>
              <a:chExt cx="1368152" cy="605263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6732240" y="4509120"/>
                <a:ext cx="1296144" cy="605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 smtClean="0"/>
                  <a:t>SpSn</a:t>
                </a:r>
                <a:endParaRPr lang="en-US" sz="2800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660232" y="4574775"/>
                <a:ext cx="1080120" cy="51040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7277666" y="4331160"/>
              <a:ext cx="1041665" cy="1107489"/>
              <a:chOff x="6228184" y="3958420"/>
              <a:chExt cx="1584176" cy="1825063"/>
            </a:xfrm>
          </p:grpSpPr>
          <p:grpSp>
            <p:nvGrpSpPr>
              <p:cNvPr id="58" name="Group 57"/>
              <p:cNvGrpSpPr/>
              <p:nvPr/>
            </p:nvGrpSpPr>
            <p:grpSpPr>
              <a:xfrm>
                <a:off x="6228184" y="4974452"/>
                <a:ext cx="1514879" cy="809031"/>
                <a:chOff x="5148064" y="2060838"/>
                <a:chExt cx="2736304" cy="1800197"/>
              </a:xfrm>
            </p:grpSpPr>
            <p:sp>
              <p:nvSpPr>
                <p:cNvPr id="59" name="Rounded Rectangle 58"/>
                <p:cNvSpPr/>
                <p:nvPr/>
              </p:nvSpPr>
              <p:spPr>
                <a:xfrm>
                  <a:off x="5845673" y="2193696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60" name="Rounded Rectangle 59"/>
                <p:cNvSpPr/>
                <p:nvPr/>
              </p:nvSpPr>
              <p:spPr>
                <a:xfrm>
                  <a:off x="7046713" y="3025845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61" name="Rounded Rectangle 60"/>
                <p:cNvSpPr/>
                <p:nvPr/>
              </p:nvSpPr>
              <p:spPr>
                <a:xfrm>
                  <a:off x="5460433" y="2855027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62" name="Rounded Rectangle 61"/>
                <p:cNvSpPr/>
                <p:nvPr/>
              </p:nvSpPr>
              <p:spPr>
                <a:xfrm>
                  <a:off x="7092280" y="2382072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63" name="Rounded Rectangle 62"/>
                <p:cNvSpPr/>
                <p:nvPr/>
              </p:nvSpPr>
              <p:spPr>
                <a:xfrm>
                  <a:off x="6167806" y="3320029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5148064" y="2060838"/>
                  <a:ext cx="2736304" cy="1800197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cxnSp>
            <p:nvCxnSpPr>
              <p:cNvPr id="65" name="Straight Arrow Connector 64"/>
              <p:cNvCxnSpPr>
                <a:stCxn id="69" idx="2"/>
                <a:endCxn id="64" idx="0"/>
              </p:cNvCxnSpPr>
              <p:nvPr/>
            </p:nvCxnSpPr>
            <p:spPr>
              <a:xfrm>
                <a:off x="6984268" y="4534484"/>
                <a:ext cx="1356" cy="4399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7" name="Group 66"/>
              <p:cNvGrpSpPr/>
              <p:nvPr/>
            </p:nvGrpSpPr>
            <p:grpSpPr>
              <a:xfrm>
                <a:off x="6444208" y="3958420"/>
                <a:ext cx="1368152" cy="576064"/>
                <a:chOff x="6660232" y="4509120"/>
                <a:chExt cx="1368152" cy="576064"/>
              </a:xfrm>
            </p:grpSpPr>
            <p:sp>
              <p:nvSpPr>
                <p:cNvPr id="68" name="TextBox 67"/>
                <p:cNvSpPr txBox="1"/>
                <p:nvPr/>
              </p:nvSpPr>
              <p:spPr>
                <a:xfrm>
                  <a:off x="6732240" y="4509120"/>
                  <a:ext cx="1296144" cy="5584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err="1" smtClean="0"/>
                    <a:t>SpSn</a:t>
                  </a:r>
                  <a:endParaRPr lang="en-US" sz="2000" dirty="0"/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660232" y="4574775"/>
                  <a:ext cx="1080120" cy="51040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</p:grpSp>
        <p:grpSp>
          <p:nvGrpSpPr>
            <p:cNvPr id="71" name="Group 70"/>
            <p:cNvGrpSpPr/>
            <p:nvPr/>
          </p:nvGrpSpPr>
          <p:grpSpPr>
            <a:xfrm>
              <a:off x="7281321" y="5604083"/>
              <a:ext cx="1041665" cy="1107489"/>
              <a:chOff x="6228184" y="3958420"/>
              <a:chExt cx="1584176" cy="1825063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6228184" y="4974452"/>
                <a:ext cx="1514879" cy="809031"/>
                <a:chOff x="5148064" y="2060838"/>
                <a:chExt cx="2736304" cy="1800197"/>
              </a:xfrm>
            </p:grpSpPr>
            <p:sp>
              <p:nvSpPr>
                <p:cNvPr id="77" name="Rounded Rectangle 76"/>
                <p:cNvSpPr/>
                <p:nvPr/>
              </p:nvSpPr>
              <p:spPr>
                <a:xfrm>
                  <a:off x="5845673" y="2193696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78" name="Rounded Rectangle 77"/>
                <p:cNvSpPr/>
                <p:nvPr/>
              </p:nvSpPr>
              <p:spPr>
                <a:xfrm>
                  <a:off x="7046713" y="3025845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79" name="Rounded Rectangle 78"/>
                <p:cNvSpPr/>
                <p:nvPr/>
              </p:nvSpPr>
              <p:spPr>
                <a:xfrm>
                  <a:off x="5460433" y="2855027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80" name="Rounded Rectangle 79"/>
                <p:cNvSpPr/>
                <p:nvPr/>
              </p:nvSpPr>
              <p:spPr>
                <a:xfrm>
                  <a:off x="7092280" y="2382072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81" name="Rounded Rectangle 80"/>
                <p:cNvSpPr/>
                <p:nvPr/>
              </p:nvSpPr>
              <p:spPr>
                <a:xfrm>
                  <a:off x="6167806" y="3320029"/>
                  <a:ext cx="644266" cy="360040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5148064" y="2060838"/>
                  <a:ext cx="2736304" cy="1800197"/>
                </a:xfrm>
                <a:prstGeom prst="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cxnSp>
            <p:nvCxnSpPr>
              <p:cNvPr id="73" name="Straight Arrow Connector 72"/>
              <p:cNvCxnSpPr>
                <a:stCxn id="76" idx="2"/>
                <a:endCxn id="82" idx="0"/>
              </p:cNvCxnSpPr>
              <p:nvPr/>
            </p:nvCxnSpPr>
            <p:spPr>
              <a:xfrm>
                <a:off x="6984268" y="4534484"/>
                <a:ext cx="1356" cy="43996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4" name="Group 73"/>
              <p:cNvGrpSpPr/>
              <p:nvPr/>
            </p:nvGrpSpPr>
            <p:grpSpPr>
              <a:xfrm>
                <a:off x="6444208" y="3958420"/>
                <a:ext cx="1368152" cy="576064"/>
                <a:chOff x="6660232" y="4509120"/>
                <a:chExt cx="1368152" cy="576064"/>
              </a:xfrm>
            </p:grpSpPr>
            <p:sp>
              <p:nvSpPr>
                <p:cNvPr id="75" name="TextBox 74"/>
                <p:cNvSpPr txBox="1"/>
                <p:nvPr/>
              </p:nvSpPr>
              <p:spPr>
                <a:xfrm>
                  <a:off x="6732240" y="4509120"/>
                  <a:ext cx="1296144" cy="55847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err="1" smtClean="0"/>
                    <a:t>SpSn</a:t>
                  </a:r>
                  <a:endParaRPr lang="en-US" sz="2000" dirty="0"/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6660232" y="4574775"/>
                  <a:ext cx="1080120" cy="510409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</p:grpSp>
        <p:cxnSp>
          <p:nvCxnSpPr>
            <p:cNvPr id="84" name="Straight Arrow Connector 83"/>
            <p:cNvCxnSpPr>
              <a:stCxn id="11" idx="3"/>
              <a:endCxn id="64" idx="1"/>
            </p:cNvCxnSpPr>
            <p:nvPr/>
          </p:nvCxnSpPr>
          <p:spPr>
            <a:xfrm flipV="1">
              <a:off x="6031825" y="5193180"/>
              <a:ext cx="1245841" cy="1012246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11" idx="3"/>
              <a:endCxn id="82" idx="1"/>
            </p:cNvCxnSpPr>
            <p:nvPr/>
          </p:nvCxnSpPr>
          <p:spPr>
            <a:xfrm>
              <a:off x="6031825" y="6205426"/>
              <a:ext cx="1249496" cy="26067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575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SpSn</a:t>
            </a:r>
            <a:r>
              <a:rPr lang="en-US" dirty="0" smtClean="0"/>
              <a:t> API</a:t>
            </a:r>
            <a:r>
              <a:rPr lang="he-IL" dirty="0" smtClean="0"/>
              <a:t> </a:t>
            </a:r>
            <a:r>
              <a:rPr lang="en-US" dirty="0"/>
              <a:t>and Guarantees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rmAutofit/>
          </a:bodyPr>
          <a:lstStyle/>
          <a:p>
            <a:r>
              <a:rPr lang="en-US" dirty="0"/>
              <a:t>P</a:t>
            </a:r>
            <a:r>
              <a:rPr lang="en-US" dirty="0" smtClean="0"/>
              <a:t>articipants </a:t>
            </a:r>
            <a:r>
              <a:rPr lang="en-US" dirty="0"/>
              <a:t>input their </a:t>
            </a:r>
            <a:r>
              <a:rPr lang="en-US" dirty="0" smtClean="0"/>
              <a:t>proposals 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outputs </a:t>
            </a:r>
            <a:r>
              <a:rPr lang="en-US" dirty="0" smtClean="0"/>
              <a:t>are sets </a:t>
            </a:r>
            <a:r>
              <a:rPr lang="en-US" dirty="0"/>
              <a:t>of subsets of </a:t>
            </a:r>
            <a:r>
              <a:rPr lang="en-US" dirty="0" smtClean="0"/>
              <a:t>proposals</a:t>
            </a:r>
          </a:p>
          <a:p>
            <a:r>
              <a:rPr lang="en-US" u="sng" dirty="0" smtClean="0"/>
              <a:t>Intersection</a:t>
            </a:r>
            <a:r>
              <a:rPr lang="en-US" dirty="0" smtClean="0"/>
              <a:t>: One </a:t>
            </a:r>
            <a:r>
              <a:rPr lang="en-US" dirty="0"/>
              <a:t>subset appears in all </a:t>
            </a:r>
            <a:r>
              <a:rPr lang="en-US" dirty="0" smtClean="0"/>
              <a:t>outputs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example: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9552" y="4748951"/>
            <a:ext cx="2741713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{</a:t>
            </a:r>
            <a:r>
              <a:rPr lang="en-US" sz="2400" b="1" dirty="0" smtClean="0"/>
              <a:t>{A}}</a:t>
            </a:r>
          </a:p>
          <a:p>
            <a:r>
              <a:rPr lang="en-US" sz="2400" dirty="0"/>
              <a:t>{</a:t>
            </a:r>
            <a:r>
              <a:rPr lang="en-US" sz="2400" b="1" dirty="0" smtClean="0"/>
              <a:t>{A}</a:t>
            </a:r>
            <a:r>
              <a:rPr lang="en-US" sz="2400" dirty="0" smtClean="0"/>
              <a:t>,</a:t>
            </a:r>
            <a:r>
              <a:rPr lang="en-US" sz="2400" b="1" dirty="0" smtClean="0"/>
              <a:t> </a:t>
            </a:r>
            <a:r>
              <a:rPr lang="en-US" sz="2400" dirty="0" smtClean="0"/>
              <a:t>{A, B}}</a:t>
            </a:r>
          </a:p>
          <a:p>
            <a:r>
              <a:rPr lang="en-US" sz="2400" dirty="0" smtClean="0"/>
              <a:t>{</a:t>
            </a:r>
            <a:r>
              <a:rPr lang="en-US" sz="2400" b="1" dirty="0" smtClean="0"/>
              <a:t>{A}</a:t>
            </a:r>
            <a:r>
              <a:rPr lang="en-US" sz="2400" dirty="0" smtClean="0"/>
              <a:t>,</a:t>
            </a:r>
            <a:r>
              <a:rPr lang="en-US" sz="2400" b="1" dirty="0" smtClean="0"/>
              <a:t> </a:t>
            </a:r>
            <a:r>
              <a:rPr lang="en-US" sz="2400" dirty="0" smtClean="0"/>
              <a:t>{A, B}, {A, B, C}}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732240" y="4735015"/>
            <a:ext cx="1781257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{</a:t>
            </a:r>
            <a:r>
              <a:rPr lang="en-US" sz="2400" b="1" dirty="0" smtClean="0"/>
              <a:t>{A</a:t>
            </a:r>
            <a:r>
              <a:rPr lang="en-US" sz="2400" b="1" dirty="0"/>
              <a:t>}</a:t>
            </a:r>
            <a:r>
              <a:rPr lang="en-US" sz="2400" dirty="0"/>
              <a:t>, {C</a:t>
            </a:r>
            <a:r>
              <a:rPr lang="en-US" sz="2400" dirty="0" smtClean="0"/>
              <a:t>}}</a:t>
            </a:r>
          </a:p>
          <a:p>
            <a:r>
              <a:rPr lang="en-US" sz="2400" dirty="0"/>
              <a:t>{</a:t>
            </a:r>
            <a:r>
              <a:rPr lang="en-US" sz="2400" b="1" dirty="0" smtClean="0"/>
              <a:t>{A}</a:t>
            </a:r>
            <a:r>
              <a:rPr lang="en-US" sz="2400" dirty="0" smtClean="0"/>
              <a:t>, {B}}</a:t>
            </a:r>
          </a:p>
          <a:p>
            <a:r>
              <a:rPr lang="en-US" sz="2400" dirty="0"/>
              <a:t>{</a:t>
            </a:r>
            <a:r>
              <a:rPr lang="en-US" sz="2400" b="1" dirty="0" smtClean="0"/>
              <a:t>{A}</a:t>
            </a:r>
            <a:r>
              <a:rPr lang="en-US" sz="2400" dirty="0" smtClean="0"/>
              <a:t>, {B}, {C}}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3606824" y="4748950"/>
            <a:ext cx="2738507" cy="120032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{</a:t>
            </a:r>
            <a:r>
              <a:rPr lang="en-US" sz="2400" b="1" dirty="0" smtClean="0"/>
              <a:t>{A</a:t>
            </a:r>
            <a:r>
              <a:rPr lang="en-US" sz="2400" b="1" dirty="0"/>
              <a:t>}</a:t>
            </a:r>
            <a:r>
              <a:rPr lang="en-US" sz="2400" dirty="0"/>
              <a:t>, {A, B, C</a:t>
            </a:r>
            <a:r>
              <a:rPr lang="en-US" sz="2400" dirty="0" smtClean="0"/>
              <a:t>}}</a:t>
            </a:r>
          </a:p>
          <a:p>
            <a:r>
              <a:rPr lang="en-US" sz="2400" dirty="0" smtClean="0"/>
              <a:t>{</a:t>
            </a:r>
            <a:r>
              <a:rPr lang="en-US" sz="2400" b="1" dirty="0" smtClean="0"/>
              <a:t>{A}</a:t>
            </a:r>
            <a:r>
              <a:rPr lang="en-US" sz="2400" dirty="0" smtClean="0"/>
              <a:t>, {A, C}, {A, B, C}}</a:t>
            </a:r>
          </a:p>
          <a:p>
            <a:r>
              <a:rPr lang="en-US" sz="2400" dirty="0" smtClean="0"/>
              <a:t>{</a:t>
            </a:r>
            <a:r>
              <a:rPr lang="en-US" sz="2400" b="1" dirty="0" smtClean="0"/>
              <a:t>{A}</a:t>
            </a:r>
            <a:r>
              <a:rPr lang="en-US" sz="2400" dirty="0" smtClean="0"/>
              <a:t>, {A, B}, {A, B, C}}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8813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Generic Traverse Using </a:t>
            </a:r>
            <a:r>
              <a:rPr lang="en-US" dirty="0" err="1"/>
              <a:t>SpSn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speculation </a:t>
            </a:r>
            <a:r>
              <a:rPr lang="en-US" dirty="0"/>
              <a:t>= </a:t>
            </a:r>
            <a:r>
              <a:rPr lang="en-US" dirty="0" smtClean="0"/>
              <a:t>{ current }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= proposal</a:t>
            </a:r>
            <a:endParaRPr lang="en-US" dirty="0"/>
          </a:p>
          <a:p>
            <a:r>
              <a:rPr lang="en-US" dirty="0"/>
              <a:t>track </a:t>
            </a:r>
            <a:r>
              <a:rPr lang="en-US" dirty="0" smtClean="0"/>
              <a:t>every configuration C in </a:t>
            </a:r>
            <a:r>
              <a:rPr lang="en-US" dirty="0">
                <a:solidFill>
                  <a:srgbClr val="7030A0"/>
                </a:solidFill>
              </a:rPr>
              <a:t>speculation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ropose P to </a:t>
            </a:r>
            <a:r>
              <a:rPr lang="en-US" dirty="0" err="1" smtClean="0"/>
              <a:t>C.SpSn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add the output to </a:t>
            </a:r>
            <a:r>
              <a:rPr lang="en-US" dirty="0" smtClean="0">
                <a:solidFill>
                  <a:srgbClr val="7030A0"/>
                </a:solidFill>
              </a:rPr>
              <a:t>speculation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P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speculation</a:t>
            </a:r>
            <a:r>
              <a:rPr lang="en-US" dirty="0"/>
              <a:t> union</a:t>
            </a:r>
          </a:p>
          <a:p>
            <a:r>
              <a:rPr lang="en-US" dirty="0" smtClean="0"/>
              <a:t>if </a:t>
            </a:r>
            <a:r>
              <a:rPr lang="en-US" dirty="0"/>
              <a:t>C expired by</a:t>
            </a:r>
            <a:r>
              <a:rPr lang="en-US" dirty="0">
                <a:solidFill>
                  <a:srgbClr val="FCD5B5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speculation </a:t>
            </a:r>
            <a:r>
              <a:rPr lang="en-US" dirty="0"/>
              <a:t>= {</a:t>
            </a:r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/>
              <a:t>}</a:t>
            </a:r>
          </a:p>
          <a:p>
            <a:r>
              <a:rPr lang="en-US" dirty="0" smtClean="0"/>
              <a:t>finally</a:t>
            </a:r>
            <a:endParaRPr lang="en-US" dirty="0"/>
          </a:p>
          <a:p>
            <a:pPr lvl="1"/>
            <a:r>
              <a:rPr lang="en-US" dirty="0"/>
              <a:t>for </a:t>
            </a:r>
            <a:r>
              <a:rPr lang="en-US" dirty="0" smtClean="0"/>
              <a:t>every C in </a:t>
            </a:r>
            <a:r>
              <a:rPr lang="en-US" dirty="0">
                <a:solidFill>
                  <a:srgbClr val="7030A0"/>
                </a:solidFill>
              </a:rPr>
              <a:t>speculation</a:t>
            </a:r>
            <a:r>
              <a:rPr lang="en-US" dirty="0"/>
              <a:t> </a:t>
            </a:r>
            <a:r>
              <a:rPr lang="en-US" dirty="0" smtClean="0"/>
              <a:t>, expire(C, P)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2264" y="4978042"/>
            <a:ext cx="288032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smtClean="0"/>
              <a:t>Jump forward</a:t>
            </a:r>
            <a:endParaRPr lang="he-IL" sz="3600" dirty="0"/>
          </a:p>
        </p:txBody>
      </p:sp>
      <p:sp>
        <p:nvSpPr>
          <p:cNvPr id="5" name="Left Brace 4"/>
          <p:cNvSpPr/>
          <p:nvPr/>
        </p:nvSpPr>
        <p:spPr>
          <a:xfrm rot="10800000">
            <a:off x="4180016" y="4797152"/>
            <a:ext cx="360040" cy="100811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454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Great!</a:t>
            </a:r>
            <a:br>
              <a:rPr lang="en-US" dirty="0"/>
            </a:br>
            <a:r>
              <a:rPr lang="en-US" dirty="0"/>
              <a:t>But How To Build An Atomic Register?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</a:t>
            </a:r>
            <a:r>
              <a:rPr lang="en-US" dirty="0"/>
              <a:t>operations </a:t>
            </a:r>
            <a:r>
              <a:rPr lang="en-US" dirty="0" smtClean="0"/>
              <a:t>traverse the DAG</a:t>
            </a:r>
          </a:p>
          <a:p>
            <a:pPr lvl="1"/>
            <a:r>
              <a:rPr lang="en-US" dirty="0" smtClean="0"/>
              <a:t>They are very similar </a:t>
            </a:r>
          </a:p>
          <a:p>
            <a:pPr lvl="1"/>
            <a:endParaRPr lang="en-US" dirty="0" smtClean="0"/>
          </a:p>
          <a:p>
            <a:r>
              <a:rPr lang="en-US" b="1" dirty="0" err="1" smtClean="0"/>
              <a:t>reconfig</a:t>
            </a:r>
            <a:r>
              <a:rPr lang="en-US" dirty="0" smtClean="0"/>
              <a:t> </a:t>
            </a:r>
            <a:r>
              <a:rPr lang="en-US" dirty="0"/>
              <a:t>transfers the </a:t>
            </a:r>
            <a:r>
              <a:rPr lang="en-US" dirty="0" smtClean="0"/>
              <a:t>latest written value to the last configuration before expiring the configurations in the DAG</a:t>
            </a:r>
          </a:p>
          <a:p>
            <a:r>
              <a:rPr lang="en-US" b="1" dirty="0"/>
              <a:t>r</a:t>
            </a:r>
            <a:r>
              <a:rPr lang="en-US" b="1" dirty="0" smtClean="0"/>
              <a:t>ead/write</a:t>
            </a:r>
            <a:r>
              <a:rPr lang="en-US" dirty="0" smtClean="0"/>
              <a:t> help </a:t>
            </a:r>
            <a:r>
              <a:rPr lang="en-US" dirty="0" err="1" smtClean="0"/>
              <a:t>reconfig</a:t>
            </a:r>
            <a:r>
              <a:rPr lang="en-US" dirty="0" smtClean="0"/>
              <a:t> to unite the DAG, read from every configuration in the DAG and write to the last one</a:t>
            </a:r>
          </a:p>
        </p:txBody>
      </p:sp>
    </p:spTree>
    <p:extLst>
      <p:ext uri="{BB962C8B-B14F-4D97-AF65-F5344CB8AC3E}">
        <p14:creationId xmlns:p14="http://schemas.microsoft.com/office/powerpoint/2010/main" val="98064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Great!</a:t>
            </a:r>
            <a:br>
              <a:rPr lang="en-US" dirty="0" smtClean="0"/>
            </a:br>
            <a:r>
              <a:rPr lang="en-US" dirty="0" smtClean="0"/>
              <a:t>But How To Build An Atomic Register?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speculation </a:t>
            </a:r>
            <a:r>
              <a:rPr lang="en-US" dirty="0"/>
              <a:t>= </a:t>
            </a:r>
            <a:r>
              <a:rPr lang="en-US" dirty="0" smtClean="0"/>
              <a:t>{ current } </a:t>
            </a:r>
          </a:p>
          <a:p>
            <a:pPr lvl="1"/>
            <a:r>
              <a:rPr lang="en-US" dirty="0"/>
              <a:t>P= proposal</a:t>
            </a:r>
          </a:p>
          <a:p>
            <a:r>
              <a:rPr lang="en-US" dirty="0" smtClean="0"/>
              <a:t>track every configuration C in </a:t>
            </a:r>
            <a:r>
              <a:rPr lang="en-US" dirty="0">
                <a:solidFill>
                  <a:srgbClr val="7030A0"/>
                </a:solidFill>
              </a:rPr>
              <a:t>speculation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ropose P to </a:t>
            </a:r>
            <a:r>
              <a:rPr lang="en-US" dirty="0" err="1" smtClean="0"/>
              <a:t>C.SpSn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add the output to </a:t>
            </a:r>
            <a:r>
              <a:rPr lang="en-US" dirty="0" smtClean="0">
                <a:solidFill>
                  <a:srgbClr val="7030A0"/>
                </a:solidFill>
              </a:rPr>
              <a:t>speculation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P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speculation</a:t>
            </a:r>
            <a:r>
              <a:rPr lang="en-US" dirty="0"/>
              <a:t> union</a:t>
            </a:r>
          </a:p>
          <a:p>
            <a:r>
              <a:rPr lang="en-US" dirty="0" smtClean="0"/>
              <a:t>if </a:t>
            </a:r>
            <a:r>
              <a:rPr lang="en-US" dirty="0"/>
              <a:t>C expired by</a:t>
            </a:r>
            <a:r>
              <a:rPr lang="en-US" dirty="0">
                <a:solidFill>
                  <a:srgbClr val="FCD5B5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next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speculation </a:t>
            </a:r>
            <a:r>
              <a:rPr lang="en-US" dirty="0"/>
              <a:t>= {</a:t>
            </a:r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/>
              <a:t>}</a:t>
            </a:r>
          </a:p>
          <a:p>
            <a:r>
              <a:rPr lang="en-US" dirty="0" smtClean="0"/>
              <a:t>finally</a:t>
            </a:r>
            <a:endParaRPr lang="en-US" dirty="0"/>
          </a:p>
          <a:p>
            <a:pPr lvl="1"/>
            <a:r>
              <a:rPr lang="en-US" dirty="0"/>
              <a:t>for </a:t>
            </a:r>
            <a:r>
              <a:rPr lang="en-US" dirty="0" smtClean="0"/>
              <a:t>every C in </a:t>
            </a:r>
            <a:r>
              <a:rPr lang="en-US" dirty="0">
                <a:solidFill>
                  <a:srgbClr val="7030A0"/>
                </a:solidFill>
              </a:rPr>
              <a:t>speculation</a:t>
            </a:r>
            <a:r>
              <a:rPr lang="en-US" dirty="0"/>
              <a:t> </a:t>
            </a:r>
            <a:r>
              <a:rPr lang="en-US" dirty="0" smtClean="0"/>
              <a:t>, expire(C, </a:t>
            </a:r>
            <a:r>
              <a:rPr lang="en-US" dirty="0"/>
              <a:t>final proposal)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9512" y="4725144"/>
            <a:ext cx="8856984" cy="972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55976" y="4941168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Same in all operations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037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reconfig</a:t>
            </a:r>
            <a:r>
              <a:rPr lang="en-US" dirty="0" smtClean="0"/>
              <a:t>(proposal</a:t>
            </a:r>
            <a:r>
              <a:rPr lang="en-US" dirty="0"/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 smtClean="0"/>
              <a:t>speculation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= </a:t>
            </a:r>
            <a:r>
              <a:rPr lang="en-US" dirty="0" smtClean="0"/>
              <a:t>{ current } </a:t>
            </a:r>
          </a:p>
          <a:p>
            <a:pPr lvl="1"/>
            <a:r>
              <a:rPr lang="en-US" dirty="0"/>
              <a:t>P= </a:t>
            </a:r>
            <a:r>
              <a:rPr lang="en-US" dirty="0" smtClean="0"/>
              <a:t>proposal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v,ts</a:t>
            </a:r>
            <a:r>
              <a:rPr lang="en-US" dirty="0" smtClean="0"/>
              <a:t>&gt; = &lt;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,0&gt;</a:t>
            </a:r>
            <a:endParaRPr lang="en-US" dirty="0"/>
          </a:p>
          <a:p>
            <a:r>
              <a:rPr lang="en-US" dirty="0" smtClean="0"/>
              <a:t>track every configuration C in </a:t>
            </a:r>
            <a:r>
              <a:rPr lang="en-US" dirty="0"/>
              <a:t>speculation:</a:t>
            </a:r>
          </a:p>
          <a:p>
            <a:pPr lvl="1"/>
            <a:r>
              <a:rPr lang="en-US" dirty="0" smtClean="0"/>
              <a:t>speculation = </a:t>
            </a:r>
            <a:r>
              <a:rPr lang="en-US" dirty="0"/>
              <a:t>speculation 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err="1" smtClean="0"/>
              <a:t>C.SpSn</a:t>
            </a:r>
            <a:r>
              <a:rPr lang="en-US" dirty="0" smtClean="0"/>
              <a:t>(P)</a:t>
            </a:r>
          </a:p>
          <a:p>
            <a:pPr lvl="1"/>
            <a:r>
              <a:rPr lang="en-US" dirty="0"/>
              <a:t>&lt;</a:t>
            </a:r>
            <a:r>
              <a:rPr lang="en-US" dirty="0" smtClean="0"/>
              <a:t>v’,</a:t>
            </a:r>
            <a:r>
              <a:rPr lang="en-US" dirty="0" err="1" smtClean="0"/>
              <a:t>ts</a:t>
            </a:r>
            <a:r>
              <a:rPr lang="en-US" dirty="0" smtClean="0"/>
              <a:t>’&gt;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dirty="0" err="1" smtClean="0"/>
              <a:t>C.read</a:t>
            </a:r>
            <a:r>
              <a:rPr lang="en-US" dirty="0" smtClean="0"/>
              <a:t>()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 err="1" smtClean="0"/>
              <a:t>ts’</a:t>
            </a:r>
            <a:r>
              <a:rPr lang="en-US" dirty="0" smtClean="0"/>
              <a:t> &gt; </a:t>
            </a:r>
            <a:r>
              <a:rPr lang="en-US" dirty="0" err="1" smtClean="0"/>
              <a:t>ts</a:t>
            </a:r>
            <a:r>
              <a:rPr lang="en-US" dirty="0" smtClean="0"/>
              <a:t>, then &lt;</a:t>
            </a:r>
            <a:r>
              <a:rPr lang="en-US" dirty="0" err="1" smtClean="0"/>
              <a:t>v,ts</a:t>
            </a:r>
            <a:r>
              <a:rPr lang="en-US" dirty="0" smtClean="0"/>
              <a:t>&gt; </a:t>
            </a:r>
            <a:r>
              <a:rPr lang="en-US" dirty="0" smtClean="0">
                <a:sym typeface="Wingdings" panose="05000000000000000000" pitchFamily="2" charset="2"/>
              </a:rPr>
              <a:t> &lt;</a:t>
            </a:r>
            <a:r>
              <a:rPr lang="en-US" dirty="0" smtClean="0"/>
              <a:t>v’,</a:t>
            </a:r>
            <a:r>
              <a:rPr lang="en-US" dirty="0" err="1" smtClean="0"/>
              <a:t>ts</a:t>
            </a:r>
            <a:r>
              <a:rPr lang="en-US" dirty="0" smtClean="0"/>
              <a:t>’&gt; </a:t>
            </a:r>
          </a:p>
          <a:p>
            <a:pPr lvl="1"/>
            <a:r>
              <a:rPr lang="en-US" dirty="0" smtClean="0"/>
              <a:t>if C is the last not tracked in speculation	</a:t>
            </a:r>
          </a:p>
          <a:p>
            <a:pPr lvl="2"/>
            <a:r>
              <a:rPr lang="en-US" dirty="0" err="1" smtClean="0"/>
              <a:t>C.write</a:t>
            </a:r>
            <a:r>
              <a:rPr lang="en-US" dirty="0" smtClean="0"/>
              <a:t>(&lt;</a:t>
            </a:r>
            <a:r>
              <a:rPr lang="en-US" dirty="0" err="1"/>
              <a:t>v,ts</a:t>
            </a:r>
            <a:r>
              <a:rPr lang="en-US" dirty="0" smtClean="0"/>
              <a:t>&gt;)</a:t>
            </a:r>
          </a:p>
          <a:p>
            <a:pPr lvl="2"/>
            <a:r>
              <a:rPr lang="en-US" dirty="0"/>
              <a:t>speculation = speculation 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err="1" smtClean="0"/>
              <a:t>C.SpSn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P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speculation </a:t>
            </a:r>
            <a:r>
              <a:rPr lang="en-US" dirty="0" smtClean="0"/>
              <a:t>union</a:t>
            </a:r>
          </a:p>
          <a:p>
            <a:r>
              <a:rPr lang="en-US" dirty="0"/>
              <a:t>F</a:t>
            </a:r>
            <a:r>
              <a:rPr lang="en-US" dirty="0" smtClean="0"/>
              <a:t>or every C in speculation expire(C, P), and </a:t>
            </a:r>
            <a:r>
              <a:rPr lang="en-US" dirty="0"/>
              <a:t>Return </a:t>
            </a:r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3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read()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 smtClean="0"/>
              <a:t>speculation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= </a:t>
            </a:r>
            <a:r>
              <a:rPr lang="en-US" dirty="0" smtClean="0"/>
              <a:t>{ current }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P=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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v,ts</a:t>
            </a:r>
            <a:r>
              <a:rPr lang="en-US" dirty="0" smtClean="0"/>
              <a:t>&gt; = &lt;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,0&gt;</a:t>
            </a:r>
            <a:endParaRPr lang="en-US" dirty="0"/>
          </a:p>
          <a:p>
            <a:r>
              <a:rPr lang="en-US" dirty="0" smtClean="0"/>
              <a:t>track every configuration C in </a:t>
            </a:r>
            <a:r>
              <a:rPr lang="en-US" dirty="0"/>
              <a:t>speculation:</a:t>
            </a:r>
          </a:p>
          <a:p>
            <a:pPr lvl="1"/>
            <a:r>
              <a:rPr lang="en-US" dirty="0" smtClean="0"/>
              <a:t>speculation = </a:t>
            </a:r>
            <a:r>
              <a:rPr lang="en-US" dirty="0"/>
              <a:t>speculation </a:t>
            </a:r>
            <a:r>
              <a:rPr lang="en-US" dirty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>
                <a:sym typeface="Mathematica1"/>
              </a:rPr>
              <a:t> </a:t>
            </a:r>
            <a:r>
              <a:rPr lang="en-US" dirty="0" err="1"/>
              <a:t>C.SpSn</a:t>
            </a:r>
            <a:r>
              <a:rPr lang="en-US" dirty="0"/>
              <a:t>(P)</a:t>
            </a:r>
          </a:p>
          <a:p>
            <a:pPr lvl="1"/>
            <a:r>
              <a:rPr lang="en-US" dirty="0"/>
              <a:t>&lt;v’,</a:t>
            </a:r>
            <a:r>
              <a:rPr lang="en-US" dirty="0" err="1"/>
              <a:t>ts</a:t>
            </a:r>
            <a:r>
              <a:rPr lang="en-US" dirty="0"/>
              <a:t>’&gt; </a:t>
            </a:r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 err="1"/>
              <a:t>C.read</a:t>
            </a:r>
            <a:r>
              <a:rPr lang="en-US" dirty="0"/>
              <a:t>() 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ts’</a:t>
            </a:r>
            <a:r>
              <a:rPr lang="en-US" dirty="0"/>
              <a:t> &gt; </a:t>
            </a:r>
            <a:r>
              <a:rPr lang="en-US" dirty="0" err="1"/>
              <a:t>ts</a:t>
            </a:r>
            <a:r>
              <a:rPr lang="en-US" dirty="0"/>
              <a:t>, then &lt;</a:t>
            </a:r>
            <a:r>
              <a:rPr lang="en-US" dirty="0" err="1"/>
              <a:t>v,ts</a:t>
            </a:r>
            <a:r>
              <a:rPr lang="en-US" dirty="0"/>
              <a:t>&gt; </a:t>
            </a:r>
            <a:r>
              <a:rPr lang="en-US" dirty="0">
                <a:sym typeface="Wingdings" panose="05000000000000000000" pitchFamily="2" charset="2"/>
              </a:rPr>
              <a:t> &lt;</a:t>
            </a:r>
            <a:r>
              <a:rPr lang="en-US" dirty="0"/>
              <a:t>v’,</a:t>
            </a:r>
            <a:r>
              <a:rPr lang="en-US" dirty="0" err="1"/>
              <a:t>ts</a:t>
            </a:r>
            <a:r>
              <a:rPr lang="en-US" dirty="0"/>
              <a:t>’&gt; </a:t>
            </a:r>
          </a:p>
          <a:p>
            <a:pPr lvl="1"/>
            <a:r>
              <a:rPr lang="en-US" dirty="0" smtClean="0"/>
              <a:t>if C is the last not tracked in speculation	</a:t>
            </a:r>
          </a:p>
          <a:p>
            <a:pPr lvl="2"/>
            <a:r>
              <a:rPr lang="en-US" dirty="0" err="1" smtClean="0"/>
              <a:t>C.write</a:t>
            </a:r>
            <a:r>
              <a:rPr lang="en-US" dirty="0" smtClean="0"/>
              <a:t>(&lt;</a:t>
            </a:r>
            <a:r>
              <a:rPr lang="en-US" dirty="0" err="1"/>
              <a:t>v,ts</a:t>
            </a:r>
            <a:r>
              <a:rPr lang="en-US" dirty="0" smtClean="0"/>
              <a:t>&gt;)</a:t>
            </a:r>
          </a:p>
          <a:p>
            <a:pPr lvl="2"/>
            <a:r>
              <a:rPr lang="en-US" dirty="0"/>
              <a:t>speculation = speculation </a:t>
            </a:r>
            <a:r>
              <a:rPr lang="en-US" dirty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>
                <a:sym typeface="Mathematica1"/>
              </a:rPr>
              <a:t> </a:t>
            </a:r>
            <a:r>
              <a:rPr lang="en-US" dirty="0" err="1"/>
              <a:t>C.SpSn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P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P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speculation </a:t>
            </a:r>
            <a:r>
              <a:rPr lang="en-US" dirty="0" smtClean="0"/>
              <a:t>union</a:t>
            </a:r>
          </a:p>
          <a:p>
            <a:r>
              <a:rPr lang="en-US" dirty="0">
                <a:solidFill>
                  <a:srgbClr val="0070C0"/>
                </a:solidFill>
              </a:rPr>
              <a:t>Return 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3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Reconfiguration</a:t>
            </a:r>
            <a:endParaRPr lang="en-US" dirty="0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ABD tolerates minority failures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sz="2800" dirty="0" smtClean="0"/>
          </a:p>
          <a:p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No more failures are allowed!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need to be able to remove faulty and add correct servers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2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864" y="2719893"/>
            <a:ext cx="643450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5143502" y="2680422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" name="Group 44"/>
          <p:cNvGrpSpPr/>
          <p:nvPr/>
        </p:nvGrpSpPr>
        <p:grpSpPr>
          <a:xfrm>
            <a:off x="1691680" y="4241741"/>
            <a:ext cx="694855" cy="1312390"/>
            <a:chOff x="4872038" y="2703514"/>
            <a:chExt cx="622300" cy="1231900"/>
          </a:xfrm>
        </p:grpSpPr>
        <p:grpSp>
          <p:nvGrpSpPr>
            <p:cNvPr id="46" name="Group 5"/>
            <p:cNvGrpSpPr>
              <a:grpSpLocks/>
            </p:cNvGrpSpPr>
            <p:nvPr/>
          </p:nvGrpSpPr>
          <p:grpSpPr bwMode="auto">
            <a:xfrm>
              <a:off x="4872038" y="2703514"/>
              <a:ext cx="622300" cy="1231900"/>
              <a:chOff x="3387" y="3138"/>
              <a:chExt cx="392" cy="776"/>
            </a:xfrm>
          </p:grpSpPr>
          <p:pic>
            <p:nvPicPr>
              <p:cNvPr id="48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7" y="3138"/>
                <a:ext cx="392" cy="7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47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aseline="0" dirty="0" smtClean="0"/>
                <a:t>1</a:t>
              </a:r>
              <a:endParaRPr lang="en-US" altLang="en-US" sz="24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847469" y="4160562"/>
            <a:ext cx="664722" cy="1253197"/>
            <a:chOff x="4899030" y="2759077"/>
            <a:chExt cx="595313" cy="1176338"/>
          </a:xfrm>
        </p:grpSpPr>
        <p:grpSp>
          <p:nvGrpSpPr>
            <p:cNvPr id="51" name="Group 5"/>
            <p:cNvGrpSpPr>
              <a:grpSpLocks/>
            </p:cNvGrpSpPr>
            <p:nvPr/>
          </p:nvGrpSpPr>
          <p:grpSpPr bwMode="auto">
            <a:xfrm>
              <a:off x="4899030" y="2759077"/>
              <a:ext cx="595313" cy="1176338"/>
              <a:chOff x="3404" y="3173"/>
              <a:chExt cx="375" cy="741"/>
            </a:xfrm>
          </p:grpSpPr>
          <p:pic>
            <p:nvPicPr>
              <p:cNvPr id="5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04" y="3173"/>
                <a:ext cx="375" cy="7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52" name="Text Box 53"/>
            <p:cNvSpPr txBox="1">
              <a:spLocks noChangeArrowheads="1"/>
            </p:cNvSpPr>
            <p:nvPr/>
          </p:nvSpPr>
          <p:spPr bwMode="auto">
            <a:xfrm>
              <a:off x="5148263" y="3019277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2</a:t>
              </a:r>
              <a:endParaRPr lang="en-US" altLang="en-US" sz="24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849531" y="4473438"/>
            <a:ext cx="627497" cy="1183857"/>
            <a:chOff x="4932363" y="2824164"/>
            <a:chExt cx="561975" cy="1111250"/>
          </a:xfrm>
        </p:grpSpPr>
        <p:grpSp>
          <p:nvGrpSpPr>
            <p:cNvPr id="56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58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9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57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40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 smtClean="0"/>
                <a:t>3</a:t>
              </a:r>
              <a:endParaRPr lang="en-US" altLang="en-US" sz="2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135989" y="4120818"/>
            <a:ext cx="627497" cy="1183857"/>
            <a:chOff x="4932363" y="2824164"/>
            <a:chExt cx="561975" cy="1111250"/>
          </a:xfrm>
        </p:grpSpPr>
        <p:grpSp>
          <p:nvGrpSpPr>
            <p:cNvPr id="61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6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62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4</a:t>
              </a:r>
            </a:p>
          </p:txBody>
        </p:sp>
      </p:grpSp>
      <p:pic>
        <p:nvPicPr>
          <p:cNvPr id="66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6088589" y="2719891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62" descr="MCj0398505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1841">
            <a:off x="1539204" y="2678403"/>
            <a:ext cx="643451" cy="537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470671"/>
            <a:ext cx="210967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" name="Picture 1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734" y="4436891"/>
            <a:ext cx="212858" cy="45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oup 29"/>
          <p:cNvGrpSpPr/>
          <p:nvPr/>
        </p:nvGrpSpPr>
        <p:grpSpPr>
          <a:xfrm>
            <a:off x="6169243" y="4837431"/>
            <a:ext cx="627497" cy="1183857"/>
            <a:chOff x="4932363" y="2824164"/>
            <a:chExt cx="561975" cy="1111250"/>
          </a:xfrm>
        </p:grpSpPr>
        <p:grpSp>
          <p:nvGrpSpPr>
            <p:cNvPr id="31" name="Group 5"/>
            <p:cNvGrpSpPr>
              <a:grpSpLocks/>
            </p:cNvGrpSpPr>
            <p:nvPr/>
          </p:nvGrpSpPr>
          <p:grpSpPr bwMode="auto">
            <a:xfrm>
              <a:off x="4932363" y="2824164"/>
              <a:ext cx="561975" cy="1111250"/>
              <a:chOff x="3425" y="3214"/>
              <a:chExt cx="354" cy="700"/>
            </a:xfrm>
          </p:grpSpPr>
          <p:pic>
            <p:nvPicPr>
              <p:cNvPr id="33" name="Picture 18" descr="MCj04352420000[1]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" y="3214"/>
                <a:ext cx="354" cy="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4" name="Text Box 82"/>
              <p:cNvSpPr txBox="1">
                <a:spLocks noChangeArrowheads="1"/>
              </p:cNvSpPr>
              <p:nvPr/>
            </p:nvSpPr>
            <p:spPr bwMode="auto">
              <a:xfrm>
                <a:off x="3563" y="3455"/>
                <a:ext cx="1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l" eaLnBrk="1" hangingPunct="1"/>
                <a:endParaRPr lang="en-US" altLang="en-US" sz="1800" baseline="0"/>
              </a:p>
            </p:txBody>
          </p:sp>
        </p:grpSp>
        <p:sp>
          <p:nvSpPr>
            <p:cNvPr id="32" name="Text Box 53"/>
            <p:cNvSpPr txBox="1">
              <a:spLocks noChangeArrowheads="1"/>
            </p:cNvSpPr>
            <p:nvPr/>
          </p:nvSpPr>
          <p:spPr bwMode="auto">
            <a:xfrm>
              <a:off x="5148263" y="3019278"/>
              <a:ext cx="304639" cy="433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dirty="0"/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2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write(value)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Start with:</a:t>
            </a:r>
          </a:p>
          <a:p>
            <a:pPr lvl="1"/>
            <a:r>
              <a:rPr lang="en-US" dirty="0" smtClean="0"/>
              <a:t>speculation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= </a:t>
            </a:r>
            <a:r>
              <a:rPr lang="en-US" dirty="0" smtClean="0"/>
              <a:t>{ current } 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P= </a:t>
            </a:r>
            <a:r>
              <a:rPr lang="en-US" dirty="0">
                <a:solidFill>
                  <a:srgbClr val="00B050"/>
                </a:solidFill>
                <a:sym typeface="Symbol"/>
              </a:rPr>
              <a:t>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v,ts</a:t>
            </a:r>
            <a:r>
              <a:rPr lang="en-US" dirty="0" smtClean="0"/>
              <a:t>&gt; = &lt;</a:t>
            </a:r>
            <a:r>
              <a:rPr lang="en-US" dirty="0" smtClean="0">
                <a:sym typeface="Symbol"/>
              </a:rPr>
              <a:t></a:t>
            </a:r>
            <a:r>
              <a:rPr lang="en-US" dirty="0" smtClean="0"/>
              <a:t>,0&gt;</a:t>
            </a:r>
            <a:endParaRPr lang="en-US" dirty="0"/>
          </a:p>
          <a:p>
            <a:r>
              <a:rPr lang="en-US" dirty="0" smtClean="0"/>
              <a:t>track every configuration C in </a:t>
            </a:r>
            <a:r>
              <a:rPr lang="en-US" dirty="0"/>
              <a:t>speculation:</a:t>
            </a:r>
          </a:p>
          <a:p>
            <a:pPr lvl="1"/>
            <a:r>
              <a:rPr lang="en-US" dirty="0" smtClean="0"/>
              <a:t>speculation = </a:t>
            </a:r>
            <a:r>
              <a:rPr lang="en-US" dirty="0"/>
              <a:t>speculation 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err="1" smtClean="0"/>
              <a:t>C.SpSn</a:t>
            </a:r>
            <a:r>
              <a:rPr lang="en-US" dirty="0" smtClean="0"/>
              <a:t>(P)</a:t>
            </a:r>
          </a:p>
          <a:p>
            <a:pPr lvl="1"/>
            <a:r>
              <a:rPr lang="en-US" dirty="0"/>
              <a:t>&lt;v’,</a:t>
            </a:r>
            <a:r>
              <a:rPr lang="en-US" dirty="0" err="1"/>
              <a:t>ts</a:t>
            </a:r>
            <a:r>
              <a:rPr lang="en-US" dirty="0"/>
              <a:t>’&gt; </a:t>
            </a:r>
            <a:r>
              <a:rPr lang="en-US" dirty="0">
                <a:sym typeface="Wingdings" panose="05000000000000000000" pitchFamily="2" charset="2"/>
              </a:rPr>
              <a:t> </a:t>
            </a:r>
            <a:r>
              <a:rPr lang="en-US" dirty="0" err="1"/>
              <a:t>C.read</a:t>
            </a:r>
            <a:r>
              <a:rPr lang="en-US" dirty="0"/>
              <a:t>() 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ts’</a:t>
            </a:r>
            <a:r>
              <a:rPr lang="en-US" dirty="0"/>
              <a:t> &gt; </a:t>
            </a:r>
            <a:r>
              <a:rPr lang="en-US" dirty="0" err="1"/>
              <a:t>ts</a:t>
            </a:r>
            <a:r>
              <a:rPr lang="en-US" dirty="0"/>
              <a:t>, then &lt;</a:t>
            </a:r>
            <a:r>
              <a:rPr lang="en-US" dirty="0" err="1"/>
              <a:t>v,ts</a:t>
            </a:r>
            <a:r>
              <a:rPr lang="en-US" dirty="0"/>
              <a:t>&gt; </a:t>
            </a:r>
            <a:r>
              <a:rPr lang="en-US" dirty="0">
                <a:sym typeface="Wingdings" panose="05000000000000000000" pitchFamily="2" charset="2"/>
              </a:rPr>
              <a:t> &lt;</a:t>
            </a:r>
            <a:r>
              <a:rPr lang="en-US" dirty="0"/>
              <a:t>v’,</a:t>
            </a:r>
            <a:r>
              <a:rPr lang="en-US" dirty="0" err="1"/>
              <a:t>ts</a:t>
            </a:r>
            <a:r>
              <a:rPr lang="en-US" dirty="0"/>
              <a:t>’&gt; </a:t>
            </a:r>
          </a:p>
          <a:p>
            <a:pPr lvl="1"/>
            <a:r>
              <a:rPr lang="en-US" dirty="0" smtClean="0"/>
              <a:t>if C is the last not tracked in speculation	</a:t>
            </a:r>
          </a:p>
          <a:p>
            <a:pPr lvl="2"/>
            <a:r>
              <a:rPr lang="en-US" dirty="0" err="1" smtClean="0">
                <a:solidFill>
                  <a:srgbClr val="00B050"/>
                </a:solidFill>
              </a:rPr>
              <a:t>C.write</a:t>
            </a:r>
            <a:r>
              <a:rPr lang="en-US" dirty="0" smtClean="0">
                <a:solidFill>
                  <a:srgbClr val="00B050"/>
                </a:solidFill>
              </a:rPr>
              <a:t>(&lt;value, ts+1&gt;)</a:t>
            </a:r>
          </a:p>
          <a:p>
            <a:pPr lvl="2"/>
            <a:r>
              <a:rPr lang="en-US" dirty="0"/>
              <a:t>speculation = speculation </a:t>
            </a:r>
            <a:r>
              <a:rPr lang="en-US" dirty="0" smtClean="0">
                <a:latin typeface="BatangChe" panose="02030609000101010101" pitchFamily="49" charset="-127"/>
                <a:ea typeface="BatangChe" panose="02030609000101010101" pitchFamily="49" charset="-127"/>
                <a:sym typeface="Mathematica1"/>
              </a:rPr>
              <a:t>∪</a:t>
            </a:r>
            <a:r>
              <a:rPr lang="en-US" dirty="0" smtClean="0">
                <a:sym typeface="Mathematica1"/>
              </a:rPr>
              <a:t> </a:t>
            </a:r>
            <a:r>
              <a:rPr lang="en-US" dirty="0" err="1" smtClean="0"/>
              <a:t>C.SpSn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P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P </a:t>
            </a:r>
            <a:r>
              <a:rPr lang="en-US" dirty="0">
                <a:sym typeface="Wingdings" panose="05000000000000000000" pitchFamily="2" charset="2"/>
              </a:rPr>
              <a:t></a:t>
            </a:r>
            <a:r>
              <a:rPr lang="en-US" dirty="0"/>
              <a:t> speculation </a:t>
            </a:r>
            <a:r>
              <a:rPr lang="en-US" dirty="0" smtClean="0"/>
              <a:t>union</a:t>
            </a:r>
          </a:p>
          <a:p>
            <a:r>
              <a:rPr lang="en-US" dirty="0">
                <a:solidFill>
                  <a:srgbClr val="00B050"/>
                </a:solidFill>
              </a:rPr>
              <a:t>Return </a:t>
            </a:r>
            <a:r>
              <a:rPr lang="en-US" dirty="0" smtClean="0">
                <a:solidFill>
                  <a:srgbClr val="00B050"/>
                </a:solidFill>
              </a:rPr>
              <a:t>ok</a:t>
            </a:r>
            <a:endParaRPr lang="en-US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4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Reconfigurable atomic storage</a:t>
            </a:r>
          </a:p>
          <a:p>
            <a:pPr lvl="1"/>
            <a:r>
              <a:rPr lang="en-US" dirty="0" smtClean="0"/>
              <a:t>Motivation and definition</a:t>
            </a:r>
          </a:p>
          <a:p>
            <a:pPr lvl="1"/>
            <a:r>
              <a:rPr lang="en-US" dirty="0" smtClean="0"/>
              <a:t>Failure model</a:t>
            </a:r>
          </a:p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Expired configuration oracle</a:t>
            </a:r>
          </a:p>
          <a:p>
            <a:pPr lvl="1"/>
            <a:r>
              <a:rPr lang="en-US" dirty="0" smtClean="0"/>
              <a:t>Traversing possible configurations</a:t>
            </a:r>
          </a:p>
          <a:p>
            <a:pPr lvl="1"/>
            <a:r>
              <a:rPr lang="en-US" dirty="0" smtClean="0"/>
              <a:t>Using a generic </a:t>
            </a:r>
            <a:r>
              <a:rPr lang="en-US" dirty="0" err="1" smtClean="0"/>
              <a:t>SpSn</a:t>
            </a:r>
            <a:r>
              <a:rPr lang="en-US" dirty="0" smtClean="0"/>
              <a:t> abstraction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Existing algorithms as </a:t>
            </a:r>
            <a:r>
              <a:rPr lang="en-US" dirty="0" err="1" smtClean="0">
                <a:solidFill>
                  <a:srgbClr val="FF0000"/>
                </a:solidFill>
              </a:rPr>
              <a:t>SpSn</a:t>
            </a:r>
            <a:r>
              <a:rPr lang="en-US" dirty="0" smtClean="0">
                <a:solidFill>
                  <a:srgbClr val="FF0000"/>
                </a:solidFill>
              </a:rPr>
              <a:t> implementations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Recasting Dynamic Algorithms </a:t>
            </a:r>
            <a:br>
              <a:rPr lang="en-US" dirty="0" smtClean="0"/>
            </a:br>
            <a:r>
              <a:rPr lang="en-US" dirty="0" smtClean="0"/>
              <a:t>in Terms of </a:t>
            </a:r>
            <a:r>
              <a:rPr lang="en-US" dirty="0" err="1" smtClean="0"/>
              <a:t>SpSn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7"/>
          </a:xfrm>
        </p:spPr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can extract each algorithm’s mechanism to implement </a:t>
            </a:r>
            <a:r>
              <a:rPr lang="en-US" dirty="0" err="1" smtClean="0"/>
              <a:t>SpSn</a:t>
            </a:r>
            <a:endParaRPr lang="en-US" dirty="0"/>
          </a:p>
          <a:p>
            <a:r>
              <a:rPr lang="en-US" dirty="0" smtClean="0"/>
              <a:t>Implementation differ in the complexity cost and the size of the obtained DAG.</a:t>
            </a:r>
          </a:p>
          <a:p>
            <a:pPr lvl="1"/>
            <a:r>
              <a:rPr lang="en-US" dirty="0" smtClean="0"/>
              <a:t>We measure complexity in the number w/r accesses</a:t>
            </a:r>
          </a:p>
          <a:p>
            <a:pPr lvl="1"/>
            <a:r>
              <a:rPr lang="en-US" dirty="0" smtClean="0"/>
              <a:t>The DAG size depends on the number of concurrent </a:t>
            </a:r>
            <a:r>
              <a:rPr lang="en-US" dirty="0" err="1" smtClean="0"/>
              <a:t>reconfig</a:t>
            </a:r>
            <a:r>
              <a:rPr lang="en-US" dirty="0" smtClean="0"/>
              <a:t> and w/r operations.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Algorithms in Terms of </a:t>
            </a:r>
            <a:r>
              <a:rPr lang="en-US" dirty="0" err="1" smtClean="0"/>
              <a:t>SpSn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11562" y="1844824"/>
          <a:ext cx="7848870" cy="436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8"/>
                <a:gridCol w="3528392"/>
                <a:gridCol w="1296144"/>
                <a:gridCol w="1224136"/>
              </a:tblGrid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smtClean="0"/>
                        <a:t>Algorithm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dirty="0" err="1" smtClean="0"/>
                        <a:t>SpSn</a:t>
                      </a:r>
                      <a:r>
                        <a:rPr lang="en-US" sz="1800" b="0" dirty="0" smtClean="0"/>
                        <a:t> Implementation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DAG</a:t>
                      </a:r>
                      <a:r>
                        <a:rPr lang="en-US" sz="1800" b="0" baseline="0" dirty="0" smtClean="0"/>
                        <a:t> size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 dirty="0" err="1" smtClean="0"/>
                        <a:t>SpSn</a:t>
                      </a:r>
                      <a:r>
                        <a:rPr lang="en-US" sz="1800" b="0" baseline="0" dirty="0" smtClean="0"/>
                        <a:t> </a:t>
                      </a:r>
                      <a:r>
                        <a:rPr lang="en-US" sz="1800" b="0" dirty="0" smtClean="0"/>
                        <a:t>Cost</a:t>
                      </a:r>
                      <a:r>
                        <a:rPr lang="en-US" sz="1800" b="0" baseline="0" dirty="0" smtClean="0"/>
                        <a:t> </a:t>
                      </a:r>
                      <a:endParaRPr lang="en-US" sz="1800" b="0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RAMBO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if (proposal != null) </a:t>
                      </a:r>
                    </a:p>
                    <a:p>
                      <a:pPr algn="l" rtl="0"/>
                      <a:r>
                        <a:rPr lang="en-US" dirty="0" smtClean="0"/>
                        <a:t>     write </a:t>
                      </a:r>
                      <a:r>
                        <a:rPr lang="en-US" b="1" dirty="0" smtClean="0"/>
                        <a:t>consensus</a:t>
                      </a:r>
                      <a:r>
                        <a:rPr lang="en-US" dirty="0" smtClean="0"/>
                        <a:t>(proposal)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return collect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Consensus</a:t>
                      </a:r>
                      <a:endParaRPr lang="en-US" sz="1800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err="1" smtClean="0"/>
                        <a:t>DynaStore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if (proposal != null) </a:t>
                      </a:r>
                    </a:p>
                    <a:p>
                      <a:pPr algn="l" rtl="0"/>
                      <a:r>
                        <a:rPr lang="en-US" dirty="0" smtClean="0"/>
                        <a:t>     write proposal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return weak snapshot collect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/>
                        <a:t>min(m</a:t>
                      </a:r>
                      <a:r>
                        <a:rPr lang="en-US" sz="1800" baseline="30000" dirty="0" smtClean="0"/>
                        <a:t>2,</a:t>
                      </a:r>
                      <a:r>
                        <a:rPr lang="en-US" sz="1800" baseline="0" dirty="0" smtClean="0"/>
                        <a:t> 2</a:t>
                      </a:r>
                      <a:r>
                        <a:rPr lang="en-US" sz="1800" baseline="30000" dirty="0" smtClean="0"/>
                        <a:t>n</a:t>
                      </a:r>
                      <a:r>
                        <a:rPr lang="en-US" sz="1800" dirty="0" smtClean="0"/>
                        <a:t>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O(1) collects</a:t>
                      </a:r>
                      <a:endParaRPr lang="en-US" sz="1800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/>
                        <a:t>SmartMerge</a:t>
                      </a:r>
                      <a:r>
                        <a:rPr lang="en-US" sz="1800" dirty="0" smtClean="0"/>
                        <a:t/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assumes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latticeAgreement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never fails (</a:t>
                      </a:r>
                      <a:r>
                        <a:rPr lang="en-US" b="1" dirty="0" smtClean="0"/>
                        <a:t>not reconfigurable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buFontTx/>
                        <a:buNone/>
                      </a:pPr>
                      <a:r>
                        <a:rPr lang="en-US" u="sng" smtClean="0"/>
                        <a:t>Pre-computation</a:t>
                      </a:r>
                      <a:r>
                        <a:rPr lang="en-US" dirty="0" smtClean="0"/>
                        <a:t>: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smtClean="0"/>
                        <a:t/>
                      </a:r>
                      <a:br>
                        <a:rPr lang="en-US" baseline="0" smtClean="0"/>
                      </a:br>
                      <a:r>
                        <a:rPr lang="en-US" smtClean="0"/>
                        <a:t>prop</a:t>
                      </a:r>
                      <a:r>
                        <a:rPr lang="en-US" smtClean="0">
                          <a:sym typeface="Symbol"/>
                        </a:rPr>
                        <a:t></a:t>
                      </a:r>
                      <a:r>
                        <a:rPr lang="en-US" smtClean="0"/>
                        <a:t> latticeAgreement(proposal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algn="l" rtl="0"/>
                      <a:endParaRPr lang="en-US" sz="1800" u="sng" smtClean="0"/>
                    </a:p>
                    <a:p>
                      <a:pPr algn="l" rtl="0"/>
                      <a:r>
                        <a:rPr lang="en-US" sz="1800" u="sng" smtClean="0"/>
                        <a:t>SpSn</a:t>
                      </a:r>
                      <a:r>
                        <a:rPr lang="en-US" sz="1800" smtClean="0"/>
                        <a:t>: </a:t>
                      </a:r>
                      <a:r>
                        <a:rPr lang="en-US" smtClean="0"/>
                        <a:t>same as DynaStore</a:t>
                      </a:r>
                      <a:endParaRPr lang="en-US" sz="18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O(1) collects</a:t>
                      </a:r>
                      <a:endParaRPr lang="en-US" sz="1800" dirty="0"/>
                    </a:p>
                  </a:txBody>
                  <a:tcPr/>
                </a:tc>
              </a:tr>
              <a:tr h="428446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 smtClean="0"/>
                        <a:t>Parsimonious </a:t>
                      </a:r>
                      <a:r>
                        <a:rPr lang="en-US" sz="1800" b="1" dirty="0" err="1" smtClean="0"/>
                        <a:t>SpSn</a:t>
                      </a:r>
                      <a:r>
                        <a:rPr lang="en-US" sz="1800" b="1" dirty="0" smtClean="0"/>
                        <a:t>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multi-round c</a:t>
                      </a:r>
                      <a:r>
                        <a:rPr lang="en-US" sz="1800" dirty="0" smtClean="0"/>
                        <a:t>ommit –adopt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n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O(n) collects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134076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</a:t>
            </a:r>
            <a:r>
              <a:rPr lang="en-US" sz="2400" i="1" dirty="0" smtClean="0"/>
              <a:t> m</a:t>
            </a:r>
            <a:r>
              <a:rPr lang="en-US" sz="2400" dirty="0" smtClean="0"/>
              <a:t> concurrent clients, </a:t>
            </a:r>
            <a:r>
              <a:rPr lang="en-US" sz="2400" i="1" dirty="0" smtClean="0"/>
              <a:t>n</a:t>
            </a:r>
            <a:r>
              <a:rPr lang="en-US" sz="2400" dirty="0" smtClean="0"/>
              <a:t> of which perform reconfigurations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06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20888"/>
          </a:xfrm>
        </p:spPr>
        <p:txBody>
          <a:bodyPr>
            <a:normAutofit/>
          </a:bodyPr>
          <a:lstStyle/>
          <a:p>
            <a:r>
              <a:rPr lang="en-US" dirty="0" smtClean="0"/>
              <a:t>Array of registers - one for each client</a:t>
            </a:r>
          </a:p>
          <a:p>
            <a:r>
              <a:rPr lang="en-US" dirty="0" smtClean="0"/>
              <a:t>Each client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proposal !=null, write proposal </a:t>
            </a:r>
            <a:r>
              <a:rPr lang="en-US" dirty="0"/>
              <a:t>to its </a:t>
            </a:r>
            <a:r>
              <a:rPr lang="en-US" dirty="0" smtClean="0"/>
              <a:t>register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827584" y="5715798"/>
            <a:ext cx="2881384" cy="432048"/>
            <a:chOff x="1331640" y="5013176"/>
            <a:chExt cx="2881384" cy="432048"/>
          </a:xfrm>
        </p:grpSpPr>
        <p:grpSp>
          <p:nvGrpSpPr>
            <p:cNvPr id="11" name="Group 10"/>
            <p:cNvGrpSpPr/>
            <p:nvPr/>
          </p:nvGrpSpPr>
          <p:grpSpPr>
            <a:xfrm>
              <a:off x="1331640" y="5013176"/>
              <a:ext cx="720080" cy="432048"/>
              <a:chOff x="1331640" y="5013176"/>
              <a:chExt cx="720080" cy="432048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2052252" y="5013176"/>
              <a:ext cx="720080" cy="432048"/>
              <a:chOff x="1331640" y="5013176"/>
              <a:chExt cx="720080" cy="432048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772332" y="5013176"/>
              <a:ext cx="720080" cy="432048"/>
              <a:chOff x="1331640" y="5013176"/>
              <a:chExt cx="720080" cy="432048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3492944" y="5013176"/>
              <a:ext cx="720080" cy="432048"/>
              <a:chOff x="1331640" y="5013176"/>
              <a:chExt cx="720080" cy="432048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2" name="Oval 21"/>
          <p:cNvSpPr/>
          <p:nvPr/>
        </p:nvSpPr>
        <p:spPr>
          <a:xfrm>
            <a:off x="1892334" y="4581128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07704" y="571579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3" name="Straight Arrow Connector 32"/>
          <p:cNvCxnSpPr>
            <a:stCxn id="22" idx="4"/>
          </p:cNvCxnSpPr>
          <p:nvPr/>
        </p:nvCxnSpPr>
        <p:spPr>
          <a:xfrm>
            <a:off x="2116043" y="5004472"/>
            <a:ext cx="0" cy="7113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DynaStore</a:t>
            </a:r>
            <a:r>
              <a:rPr lang="en-US" dirty="0" smtClean="0"/>
              <a:t> Uses Weak Snapshot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5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75142"/>
          </a:xfrm>
        </p:spPr>
        <p:txBody>
          <a:bodyPr>
            <a:normAutofit/>
          </a:bodyPr>
          <a:lstStyle/>
          <a:p>
            <a:r>
              <a:rPr lang="en-US" dirty="0" smtClean="0"/>
              <a:t>Array of registers - one for each client</a:t>
            </a:r>
          </a:p>
          <a:p>
            <a:r>
              <a:rPr lang="en-US" dirty="0" smtClean="0"/>
              <a:t>Each client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If proposal </a:t>
            </a:r>
            <a:r>
              <a:rPr lang="en-US" dirty="0" smtClean="0"/>
              <a:t>!=</a:t>
            </a:r>
            <a:r>
              <a:rPr lang="en-US" dirty="0"/>
              <a:t>n</a:t>
            </a:r>
            <a:r>
              <a:rPr lang="en-US" dirty="0" smtClean="0"/>
              <a:t>ull</a:t>
            </a:r>
            <a:r>
              <a:rPr lang="en-US" dirty="0"/>
              <a:t>, write proposal to its register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collects all the registers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collect is not empty,  collect again  </a:t>
            </a:r>
            <a:endParaRPr lang="en-US" dirty="0"/>
          </a:p>
        </p:txBody>
      </p:sp>
      <p:grpSp>
        <p:nvGrpSpPr>
          <p:cNvPr id="47" name="Group 46"/>
          <p:cNvGrpSpPr/>
          <p:nvPr/>
        </p:nvGrpSpPr>
        <p:grpSpPr>
          <a:xfrm>
            <a:off x="827584" y="5715798"/>
            <a:ext cx="2881384" cy="432048"/>
            <a:chOff x="1331640" y="5013176"/>
            <a:chExt cx="2881384" cy="432048"/>
          </a:xfrm>
        </p:grpSpPr>
        <p:grpSp>
          <p:nvGrpSpPr>
            <p:cNvPr id="48" name="Group 47"/>
            <p:cNvGrpSpPr/>
            <p:nvPr/>
          </p:nvGrpSpPr>
          <p:grpSpPr>
            <a:xfrm>
              <a:off x="1331640" y="5013176"/>
              <a:ext cx="720080" cy="432048"/>
              <a:chOff x="1331640" y="5013176"/>
              <a:chExt cx="720080" cy="432048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052252" y="5013176"/>
              <a:ext cx="720080" cy="432048"/>
              <a:chOff x="1331640" y="5013176"/>
              <a:chExt cx="720080" cy="432048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2772332" y="5013176"/>
              <a:ext cx="720080" cy="432048"/>
              <a:chOff x="1331640" y="5013176"/>
              <a:chExt cx="720080" cy="432048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3492944" y="5013176"/>
              <a:ext cx="720080" cy="432048"/>
              <a:chOff x="1331640" y="5013176"/>
              <a:chExt cx="720080" cy="432048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133164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691680" y="5013176"/>
                <a:ext cx="360040" cy="4320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0" name="Oval 59"/>
          <p:cNvSpPr/>
          <p:nvPr/>
        </p:nvSpPr>
        <p:spPr>
          <a:xfrm>
            <a:off x="1892334" y="4581128"/>
            <a:ext cx="447418" cy="4233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907704" y="571579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2" name="Straight Arrow Connector 61"/>
          <p:cNvCxnSpPr>
            <a:stCxn id="60" idx="4"/>
          </p:cNvCxnSpPr>
          <p:nvPr/>
        </p:nvCxnSpPr>
        <p:spPr>
          <a:xfrm>
            <a:off x="2116043" y="5004472"/>
            <a:ext cx="0" cy="711326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0" idx="5"/>
            <a:endCxn id="54" idx="0"/>
          </p:cNvCxnSpPr>
          <p:nvPr/>
        </p:nvCxnSpPr>
        <p:spPr>
          <a:xfrm>
            <a:off x="2274229" y="4942475"/>
            <a:ext cx="174067" cy="773323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0" idx="5"/>
            <a:endCxn id="55" idx="0"/>
          </p:cNvCxnSpPr>
          <p:nvPr/>
        </p:nvCxnSpPr>
        <p:spPr>
          <a:xfrm>
            <a:off x="2274229" y="4942475"/>
            <a:ext cx="534107" cy="773323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60" idx="5"/>
            <a:endCxn id="52" idx="0"/>
          </p:cNvCxnSpPr>
          <p:nvPr/>
        </p:nvCxnSpPr>
        <p:spPr>
          <a:xfrm>
            <a:off x="2274229" y="4942475"/>
            <a:ext cx="894679" cy="773323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60" idx="6"/>
            <a:endCxn id="53" idx="0"/>
          </p:cNvCxnSpPr>
          <p:nvPr/>
        </p:nvCxnSpPr>
        <p:spPr>
          <a:xfrm>
            <a:off x="2339752" y="4792800"/>
            <a:ext cx="1189196" cy="922998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0" idx="3"/>
            <a:endCxn id="56" idx="0"/>
          </p:cNvCxnSpPr>
          <p:nvPr/>
        </p:nvCxnSpPr>
        <p:spPr>
          <a:xfrm flipH="1">
            <a:off x="1728216" y="4942475"/>
            <a:ext cx="229641" cy="773323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60" idx="3"/>
            <a:endCxn id="59" idx="0"/>
          </p:cNvCxnSpPr>
          <p:nvPr/>
        </p:nvCxnSpPr>
        <p:spPr>
          <a:xfrm flipH="1">
            <a:off x="1367644" y="4942475"/>
            <a:ext cx="590213" cy="773323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0" idx="3"/>
            <a:endCxn id="58" idx="0"/>
          </p:cNvCxnSpPr>
          <p:nvPr/>
        </p:nvCxnSpPr>
        <p:spPr>
          <a:xfrm flipH="1">
            <a:off x="1007604" y="4942475"/>
            <a:ext cx="950253" cy="773323"/>
          </a:xfrm>
          <a:prstGeom prst="straightConnector1">
            <a:avLst/>
          </a:prstGeom>
          <a:ln w="3810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2627784" y="57332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</a:rPr>
              <a:t>P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187624" y="57332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P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987824" y="57332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</a:rPr>
              <a:t>P</a:t>
            </a:r>
            <a:endParaRPr lang="en-US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335218" y="4482866"/>
            <a:ext cx="57342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All clients that return non-empty set see the first written proposal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98" name="Down Arrow 97"/>
          <p:cNvSpPr/>
          <p:nvPr/>
        </p:nvSpPr>
        <p:spPr>
          <a:xfrm>
            <a:off x="6259503" y="5461822"/>
            <a:ext cx="244249" cy="3861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0070C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268620" y="5766724"/>
            <a:ext cx="42260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70C0"/>
                </a:solidFill>
              </a:rPr>
              <a:t>One proposal appears in all outputs</a:t>
            </a:r>
          </a:p>
          <a:p>
            <a:pPr algn="ctr"/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DynaStore</a:t>
            </a:r>
            <a:r>
              <a:rPr lang="en-US" dirty="0" smtClean="0"/>
              <a:t> Uses Weak Snapshot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34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98" grpId="0" animBg="1"/>
      <p:bldP spid="99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n-US" dirty="0" smtClean="0"/>
              <a:t>Cost: 3 operations</a:t>
            </a:r>
          </a:p>
          <a:p>
            <a:pPr lvl="1"/>
            <a:r>
              <a:rPr lang="en-US" dirty="0" smtClean="0"/>
              <a:t>One write and two collects</a:t>
            </a:r>
            <a:endParaRPr lang="en-US" dirty="0"/>
          </a:p>
          <a:p>
            <a:r>
              <a:rPr lang="en-US" dirty="0" smtClean="0"/>
              <a:t>DAG size: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</a:t>
            </a:r>
            <a:r>
              <a:rPr lang="en-US" dirty="0" smtClean="0"/>
              <a:t> possible subsets of proposals (power set) that can be installed </a:t>
            </a:r>
          </a:p>
          <a:p>
            <a:pPr lvl="1"/>
            <a:r>
              <a:rPr lang="en-US" dirty="0" smtClean="0"/>
              <a:t>Each client installs at most n configurations </a:t>
            </a:r>
          </a:p>
          <a:p>
            <a:pPr lvl="1"/>
            <a:r>
              <a:rPr lang="en-US" dirty="0" smtClean="0"/>
              <a:t>Therefore:</a:t>
            </a:r>
          </a:p>
          <a:p>
            <a:pPr lvl="2"/>
            <a:r>
              <a:rPr lang="en-US" dirty="0" smtClean="0"/>
              <a:t>min(m</a:t>
            </a:r>
            <a:r>
              <a:rPr lang="en-US" baseline="30000" dirty="0" smtClean="0"/>
              <a:t>2</a:t>
            </a:r>
            <a:r>
              <a:rPr lang="en-US" dirty="0" smtClean="0"/>
              <a:t>,2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DynaStore</a:t>
            </a:r>
            <a:r>
              <a:rPr lang="en-US" dirty="0" smtClean="0"/>
              <a:t> Uses Weak Snapshot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7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SmartMerge</a:t>
            </a:r>
            <a:r>
              <a:rPr lang="en-US" dirty="0" smtClean="0"/>
              <a:t> Uses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Lattice </a:t>
            </a:r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51304" cy="4525963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defRPr/>
            </a:pPr>
            <a:r>
              <a:rPr lang="en-US" dirty="0" smtClean="0"/>
              <a:t>Assumes lattice Agreement never </a:t>
            </a:r>
            <a:r>
              <a:rPr lang="en-US" dirty="0"/>
              <a:t>fails (</a:t>
            </a:r>
            <a:r>
              <a:rPr lang="en-US" b="1" dirty="0"/>
              <a:t>not reconfigurable</a:t>
            </a:r>
            <a:r>
              <a:rPr lang="en-US" dirty="0"/>
              <a:t>)</a:t>
            </a:r>
          </a:p>
          <a:p>
            <a:r>
              <a:rPr lang="en-US" dirty="0" smtClean="0"/>
              <a:t>Clients first propose in </a:t>
            </a:r>
            <a:r>
              <a:rPr lang="en-US" dirty="0"/>
              <a:t>lattice </a:t>
            </a:r>
            <a:r>
              <a:rPr lang="en-US" dirty="0" smtClean="0"/>
              <a:t>Agreement and then continue with the output as </a:t>
            </a:r>
            <a:r>
              <a:rPr lang="en-US" dirty="0" err="1" smtClean="0"/>
              <a:t>DynaStore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Recall </a:t>
            </a:r>
          </a:p>
          <a:p>
            <a:pPr lvl="1"/>
            <a:r>
              <a:rPr lang="en-US" b="1" dirty="0" smtClean="0"/>
              <a:t>Validity</a:t>
            </a:r>
            <a:r>
              <a:rPr lang="en-US" dirty="0"/>
              <a:t>: A value learnt by a process is a union of some set of initial values that includes its own initial value.</a:t>
            </a:r>
          </a:p>
          <a:p>
            <a:pPr lvl="1"/>
            <a:r>
              <a:rPr lang="en-US" b="1" dirty="0"/>
              <a:t>Consistency</a:t>
            </a:r>
            <a:r>
              <a:rPr lang="en-US" dirty="0"/>
              <a:t>: Values learnt by any two processes related by containment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2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SmartMerge</a:t>
            </a:r>
            <a:r>
              <a:rPr lang="en-US" dirty="0" smtClean="0"/>
              <a:t> Uses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Lattice </a:t>
            </a:r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Cost: O(n) </a:t>
            </a:r>
          </a:p>
          <a:p>
            <a:pPr lvl="1"/>
            <a:r>
              <a:rPr lang="en-US" dirty="0" smtClean="0"/>
              <a:t>Generalized lattice agreement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en-US" dirty="0" err="1" smtClean="0"/>
              <a:t>Rajamani</a:t>
            </a:r>
            <a:r>
              <a:rPr lang="en-US" dirty="0" smtClean="0"/>
              <a:t>, </a:t>
            </a:r>
            <a:r>
              <a:rPr lang="en-US" dirty="0" err="1" smtClean="0"/>
              <a:t>Rajan</a:t>
            </a:r>
            <a:r>
              <a:rPr lang="en-US" dirty="0" smtClean="0"/>
              <a:t>, </a:t>
            </a:r>
            <a:r>
              <a:rPr lang="en-US" dirty="0" err="1" smtClean="0"/>
              <a:t>Ramalingam</a:t>
            </a:r>
            <a:r>
              <a:rPr lang="en-US" dirty="0" smtClean="0"/>
              <a:t> and </a:t>
            </a:r>
            <a:r>
              <a:rPr lang="en-US" dirty="0" err="1" smtClean="0"/>
              <a:t>Vaswani</a:t>
            </a:r>
            <a:r>
              <a:rPr lang="en-US" dirty="0" smtClean="0"/>
              <a:t>]</a:t>
            </a:r>
          </a:p>
          <a:p>
            <a:r>
              <a:rPr lang="en-US" dirty="0" smtClean="0"/>
              <a:t>Dag size</a:t>
            </a:r>
          </a:p>
          <a:p>
            <a:pPr lvl="2"/>
            <a:r>
              <a:rPr lang="en-US" sz="2800" dirty="0" smtClean="0"/>
              <a:t>The output </a:t>
            </a:r>
            <a:r>
              <a:rPr lang="en-US" sz="2800" dirty="0"/>
              <a:t>of </a:t>
            </a:r>
            <a:r>
              <a:rPr lang="en-US" sz="2800" dirty="0" smtClean="0"/>
              <a:t>lattice agreement is related by containment</a:t>
            </a:r>
          </a:p>
          <a:p>
            <a:pPr lvl="2"/>
            <a:r>
              <a:rPr lang="en-US" sz="2800" dirty="0" smtClean="0"/>
              <a:t>Therefore, the size of the power set is bounded by n</a:t>
            </a:r>
          </a:p>
          <a:p>
            <a:pPr lvl="3"/>
            <a:r>
              <a:rPr lang="en-US" dirty="0" smtClean="0"/>
              <a:t>At most n possible installed configurations</a:t>
            </a:r>
          </a:p>
          <a:p>
            <a:pPr lvl="2"/>
            <a:r>
              <a:rPr lang="en-US" sz="2800" dirty="0" smtClean="0"/>
              <a:t>Thus, the DAG size is at most 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Parsimonious </a:t>
            </a:r>
            <a:r>
              <a:rPr lang="en-US" dirty="0" err="1" smtClean="0"/>
              <a:t>SpSn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multiple rounds of commit-adopt</a:t>
            </a:r>
          </a:p>
          <a:p>
            <a:pPr lvl="1"/>
            <a:r>
              <a:rPr lang="en-US" dirty="0" smtClean="0"/>
              <a:t>Each round O(1) operations</a:t>
            </a:r>
          </a:p>
          <a:p>
            <a:pPr lvl="1"/>
            <a:r>
              <a:rPr lang="en-US" dirty="0" smtClean="0"/>
              <a:t>At least n round </a:t>
            </a:r>
          </a:p>
          <a:p>
            <a:pPr lvl="1"/>
            <a:r>
              <a:rPr lang="en-US" dirty="0" smtClean="0"/>
              <a:t>Complexity: O(n)</a:t>
            </a:r>
          </a:p>
          <a:p>
            <a:r>
              <a:rPr lang="en-US" dirty="0" smtClean="0"/>
              <a:t>All the returned subset are related by containment  </a:t>
            </a:r>
          </a:p>
          <a:p>
            <a:pPr lvl="1"/>
            <a:r>
              <a:rPr lang="en-US" dirty="0" smtClean="0"/>
              <a:t>Therefore, </a:t>
            </a:r>
            <a:r>
              <a:rPr lang="en-US" dirty="0"/>
              <a:t>the DAG size is at most </a:t>
            </a:r>
            <a:r>
              <a:rPr lang="en-US" dirty="0" smtClean="0"/>
              <a:t>n</a:t>
            </a:r>
          </a:p>
          <a:p>
            <a:r>
              <a:rPr lang="en-US" dirty="0"/>
              <a:t>Reconfigurable</a:t>
            </a:r>
          </a:p>
          <a:p>
            <a:pPr lvl="1"/>
            <a:r>
              <a:rPr lang="en-US" dirty="0" smtClean="0"/>
              <a:t>I will skip the details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67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16675</TotalTime>
  <Words>4256</Words>
  <Application>Microsoft Office PowerPoint</Application>
  <PresentationFormat>On-screen Show (4:3)</PresentationFormat>
  <Paragraphs>1265</Paragraphs>
  <Slides>101</Slides>
  <Notes>43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2" baseType="lpstr">
      <vt:lpstr>Office Theme</vt:lpstr>
      <vt:lpstr>Dynamic Storage Reconfiguration</vt:lpstr>
      <vt:lpstr>Agenda</vt:lpstr>
      <vt:lpstr>Distributed Shared Storage</vt:lpstr>
      <vt:lpstr>Distributed Shared Storage 101</vt:lpstr>
      <vt:lpstr>ABD Register Emulation</vt:lpstr>
      <vt:lpstr>ABD Register Emulation</vt:lpstr>
      <vt:lpstr>ABD Register Emulation</vt:lpstr>
      <vt:lpstr>ABD Register Emulation</vt:lpstr>
      <vt:lpstr>Motivation for Reconfiguration</vt:lpstr>
      <vt:lpstr>But, Be Careful!</vt:lpstr>
      <vt:lpstr>Be Careful (2)</vt:lpstr>
      <vt:lpstr>But, Be Careful!</vt:lpstr>
      <vt:lpstr>But, Be Careful!</vt:lpstr>
      <vt:lpstr>But, Be Careful!</vt:lpstr>
      <vt:lpstr>Agenda</vt:lpstr>
      <vt:lpstr>Model </vt:lpstr>
      <vt:lpstr>Configuration</vt:lpstr>
      <vt:lpstr>Configuration’s Membership</vt:lpstr>
      <vt:lpstr>Install event</vt:lpstr>
      <vt:lpstr>Changing the Configuration</vt:lpstr>
      <vt:lpstr>Changing the Configuration (sequential example) </vt:lpstr>
      <vt:lpstr>Reconfiguration Properties</vt:lpstr>
      <vt:lpstr>Reconfiguration Properties</vt:lpstr>
      <vt:lpstr>Failure Model</vt:lpstr>
      <vt:lpstr>Shared Memory Abstraction </vt:lpstr>
      <vt:lpstr>Problem: Dynamic Storage</vt:lpstr>
      <vt:lpstr>Agenda</vt:lpstr>
      <vt:lpstr>Tracking Available Configurations</vt:lpstr>
      <vt:lpstr>Tracking Available Configurations</vt:lpstr>
      <vt:lpstr>Tracking Available Configurations</vt:lpstr>
      <vt:lpstr>Tracking Available Configurations</vt:lpstr>
      <vt:lpstr>Expired Configuration Oracle</vt:lpstr>
      <vt:lpstr>Tracking Available Configurations</vt:lpstr>
      <vt:lpstr>Expire: A Closer Look</vt:lpstr>
      <vt:lpstr>Expire Event</vt:lpstr>
      <vt:lpstr>Expire Event</vt:lpstr>
      <vt:lpstr>Expire Event</vt:lpstr>
      <vt:lpstr>Expire Event</vt:lpstr>
      <vt:lpstr>Expire Event</vt:lpstr>
      <vt:lpstr>Expire Event</vt:lpstr>
      <vt:lpstr>Expire Event</vt:lpstr>
      <vt:lpstr>Expire Event</vt:lpstr>
      <vt:lpstr>Agenda</vt:lpstr>
      <vt:lpstr>Dynamic Atomic Storage Read/Write Naïve Solution</vt:lpstr>
      <vt:lpstr>We Don’t Want to Stop the World</vt:lpstr>
      <vt:lpstr>Consensus Can Help With Reconfig</vt:lpstr>
      <vt:lpstr>Consensus Can Help With Reconfig</vt:lpstr>
      <vt:lpstr>Consensus Can Help With Reconfig</vt:lpstr>
      <vt:lpstr>Consensus Can Help With Reconfig</vt:lpstr>
      <vt:lpstr>Consensus Can Help With Reconfig</vt:lpstr>
      <vt:lpstr>Consensus Can Help With Reconfig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Traversing Configuration DAG</vt:lpstr>
      <vt:lpstr>Recall: No agreement</vt:lpstr>
      <vt:lpstr>Recall: No agreement</vt:lpstr>
      <vt:lpstr>But, Lattice Agreement </vt:lpstr>
      <vt:lpstr>(Simple) Lattice Agreement</vt:lpstr>
      <vt:lpstr>Agenda</vt:lpstr>
      <vt:lpstr>SpSn Abstraction</vt:lpstr>
      <vt:lpstr>SpSn API and Guarantees </vt:lpstr>
      <vt:lpstr>Generic Traverse Using SpSn</vt:lpstr>
      <vt:lpstr>Great! But How To Build An Atomic Register?</vt:lpstr>
      <vt:lpstr>Great! But How To Build An Atomic Register?</vt:lpstr>
      <vt:lpstr>reconfig(proposal)</vt:lpstr>
      <vt:lpstr>read()</vt:lpstr>
      <vt:lpstr>write(value)</vt:lpstr>
      <vt:lpstr>Agenda</vt:lpstr>
      <vt:lpstr>Recasting Dynamic Algorithms  in Terms of SpSn Implementation</vt:lpstr>
      <vt:lpstr>Dynamic Algorithms in Terms of SpSn</vt:lpstr>
      <vt:lpstr>PowerPoint Presentation</vt:lpstr>
      <vt:lpstr>PowerPoint Presentation</vt:lpstr>
      <vt:lpstr>PowerPoint Presentation</vt:lpstr>
      <vt:lpstr>SmartMerge Uses Lattice Agreement</vt:lpstr>
      <vt:lpstr>SmartMerge Uses Lattice Agreement</vt:lpstr>
      <vt:lpstr>Parsimonious SpSn </vt:lpstr>
      <vt:lpstr>Dynamic Atomic Storage: Conclusion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 Storage Reconfiguration</dc:title>
  <dc:creator>Alexander Spiegelman</dc:creator>
  <cp:lastModifiedBy>Idit Keidar</cp:lastModifiedBy>
  <cp:revision>260</cp:revision>
  <dcterms:created xsi:type="dcterms:W3CDTF">2015-11-25T13:04:31Z</dcterms:created>
  <dcterms:modified xsi:type="dcterms:W3CDTF">2016-04-13T11:15:33Z</dcterms:modified>
</cp:coreProperties>
</file>